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9" r:id="rId5"/>
    <p:sldMasterId id="2147483750" r:id="rId6"/>
    <p:sldMasterId id="214748375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</p:sldIdLst>
  <p:sldSz cy="5143500" cx="9144000"/>
  <p:notesSz cx="6858000" cy="9144000"/>
  <p:embeddedFontLst>
    <p:embeddedFont>
      <p:font typeface="Rubik Medium"/>
      <p:regular r:id="rId61"/>
      <p:bold r:id="rId62"/>
      <p:italic r:id="rId63"/>
      <p:boldItalic r:id="rId64"/>
    </p:embeddedFont>
    <p:embeddedFont>
      <p:font typeface="Rubik Light"/>
      <p:regular r:id="rId65"/>
      <p:bold r:id="rId66"/>
      <p:italic r:id="rId67"/>
      <p:boldItalic r:id="rId68"/>
    </p:embeddedFont>
    <p:embeddedFont>
      <p:font typeface="Roboto"/>
      <p:regular r:id="rId69"/>
      <p:bold r:id="rId70"/>
      <p:italic r:id="rId71"/>
      <p:boldItalic r:id="rId72"/>
    </p:embeddedFont>
    <p:embeddedFont>
      <p:font typeface="Lato"/>
      <p:regular r:id="rId73"/>
      <p:bold r:id="rId74"/>
      <p:italic r:id="rId75"/>
      <p:boldItalic r:id="rId76"/>
    </p:embeddedFont>
    <p:embeddedFont>
      <p:font typeface="Rubik"/>
      <p:regular r:id="rId77"/>
      <p:bold r:id="rId78"/>
      <p:italic r:id="rId79"/>
      <p:boldItalic r:id="rId80"/>
    </p:embeddedFont>
    <p:embeddedFont>
      <p:font typeface="Helvetica Neue Light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BD49295-2F89-420B-9111-5BD04FDCFBF1}">
  <a:tblStyle styleId="{2BD49295-2F89-420B-9111-5BD04FDCFB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HelveticaNeueLight-boldItalic.fntdata"/><Relationship Id="rId83" Type="http://schemas.openxmlformats.org/officeDocument/2006/relationships/font" Target="fonts/HelveticaNeueLight-italic.fntdata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Rubik-boldItalic.fntdata"/><Relationship Id="rId82" Type="http://schemas.openxmlformats.org/officeDocument/2006/relationships/font" Target="fonts/HelveticaNeueLight-bold.fntdata"/><Relationship Id="rId81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Lato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3.xml"/><Relationship Id="rId75" Type="http://schemas.openxmlformats.org/officeDocument/2006/relationships/font" Target="fonts/Lato-italic.fntdata"/><Relationship Id="rId30" Type="http://schemas.openxmlformats.org/officeDocument/2006/relationships/slide" Target="slides/slide22.xml"/><Relationship Id="rId74" Type="http://schemas.openxmlformats.org/officeDocument/2006/relationships/font" Target="fonts/Lato-bold.fntdata"/><Relationship Id="rId33" Type="http://schemas.openxmlformats.org/officeDocument/2006/relationships/slide" Target="slides/slide25.xml"/><Relationship Id="rId77" Type="http://schemas.openxmlformats.org/officeDocument/2006/relationships/font" Target="fonts/Rubik-regular.fntdata"/><Relationship Id="rId32" Type="http://schemas.openxmlformats.org/officeDocument/2006/relationships/slide" Target="slides/slide24.xml"/><Relationship Id="rId76" Type="http://schemas.openxmlformats.org/officeDocument/2006/relationships/font" Target="fonts/Lato-boldItalic.fntdata"/><Relationship Id="rId35" Type="http://schemas.openxmlformats.org/officeDocument/2006/relationships/slide" Target="slides/slide27.xml"/><Relationship Id="rId79" Type="http://schemas.openxmlformats.org/officeDocument/2006/relationships/font" Target="fonts/Rubik-italic.fntdata"/><Relationship Id="rId34" Type="http://schemas.openxmlformats.org/officeDocument/2006/relationships/slide" Target="slides/slide26.xml"/><Relationship Id="rId78" Type="http://schemas.openxmlformats.org/officeDocument/2006/relationships/font" Target="fonts/Rubik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ubikMedium-bold.fntdata"/><Relationship Id="rId61" Type="http://schemas.openxmlformats.org/officeDocument/2006/relationships/font" Target="fonts/RubikMedium-regular.fntdata"/><Relationship Id="rId20" Type="http://schemas.openxmlformats.org/officeDocument/2006/relationships/slide" Target="slides/slide12.xml"/><Relationship Id="rId64" Type="http://schemas.openxmlformats.org/officeDocument/2006/relationships/font" Target="fonts/RubikMedium-boldItalic.fntdata"/><Relationship Id="rId63" Type="http://schemas.openxmlformats.org/officeDocument/2006/relationships/font" Target="fonts/RubikMedium-italic.fntdata"/><Relationship Id="rId22" Type="http://schemas.openxmlformats.org/officeDocument/2006/relationships/slide" Target="slides/slide14.xml"/><Relationship Id="rId66" Type="http://schemas.openxmlformats.org/officeDocument/2006/relationships/font" Target="fonts/RubikLight-bold.fntdata"/><Relationship Id="rId21" Type="http://schemas.openxmlformats.org/officeDocument/2006/relationships/slide" Target="slides/slide13.xml"/><Relationship Id="rId65" Type="http://schemas.openxmlformats.org/officeDocument/2006/relationships/font" Target="fonts/RubikLight-regular.fntdata"/><Relationship Id="rId24" Type="http://schemas.openxmlformats.org/officeDocument/2006/relationships/slide" Target="slides/slide16.xml"/><Relationship Id="rId68" Type="http://schemas.openxmlformats.org/officeDocument/2006/relationships/font" Target="fonts/RubikLight-boldItalic.fntdata"/><Relationship Id="rId23" Type="http://schemas.openxmlformats.org/officeDocument/2006/relationships/slide" Target="slides/slide15.xml"/><Relationship Id="rId67" Type="http://schemas.openxmlformats.org/officeDocument/2006/relationships/font" Target="fonts/RubikLight-italic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cb01cfd7b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cb01cfd7b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cb01cfd7b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cb01cfd7b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cb01cfd7b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cb01cfd7b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cb01cfd7b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cb01cfd7b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cb01cfd7b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cb01cfd7b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cb01cfd7b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cb01cfd7b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cb01cfd7b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cb01cfd7b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cb01cfd7b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cb01cfd7b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cb01cfd7b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6cb01cfd7b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cb01cfd7b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cb01cfd7b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cb01cfd7b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cb01cfd7b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cb01cfd7b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6cb01cfd7b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cb01cfd7b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cb01cfd7b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cb01cfd7b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cb01cfd7b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cb01cfd7b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6cb01cfd7b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cb01cfd7b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6cb01cfd7b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cb01cfd7b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6cb01cfd7b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cb01cfd7b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cb01cfd7b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6cb01cfd7b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6cb01cfd7b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cb01cfd7b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cb01cfd7b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cb01cfd7b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6cb01cfd7b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cb01cfd7b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6cb01cfd7b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cb01cfd7b_0_8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6cb01cfd7b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de la clase: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Aprendizaje No Supervisado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SVD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(60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training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(60 minutos)</a:t>
            </a:r>
            <a:endParaRPr sz="13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cb01cfd7b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6cb01cfd7b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cb01cfd7b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6cb01cfd7b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6cb01cfd7b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6cb01cfd7b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6cb01cfd7b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6cb01cfd7b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cb01cfd7b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6cb01cfd7b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6cb01cfd7b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6cb01cfd7b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cb01cfd7b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6cb01cfd7b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6cb01cfd7b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g6cb01cfd7b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cb01cfd7b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6cb01cfd7b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6cb01cfd7b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6cb01cfd7b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cb01cfd7b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cb01cfd7b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6cb01cfd7b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g6cb01cfd7b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6cb01cfd7b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6cb01cfd7b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6cb01cfd7b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6cb01cfd7b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6cb01cfd7b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6cb01cfd7b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cb01cfd7b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g6cb01cfd7b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6cb01cfd7b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g6cb01cfd7b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6cb01cfd7b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6cb01cfd7b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6cb01cfd7b_0_1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g6cb01cfd7b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6cb01cfd7b_0_13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g6cb01cfd7b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d36a49ef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g6d36a49ef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Mentores/as &amp; Tutores/as:</a:t>
            </a:r>
            <a:r>
              <a:rPr lang="es" sz="1400"/>
              <a:t> esta actividad está pensada para esta etapa de la carrera porque consideramos que los/as estudiantes ya adquirieron los conocimientos fundamentales en un flujo de DS con ML.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 objetivo es que en lo posible todos los estudiantes puedan presentar la consigna de la diapositiva siguiente.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 formato será el siguiente: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Cada primer encuentro de la semana —idealmente con la presencia del/de la tutor/a— 2 o 3 alumnos/as deberán presentar la consigna de la diapositiva siguiente.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Los encuentros en los que habrá esta actividad son 5 en total: el 33, 35, 37, 39, 41</a:t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cb01cfd7b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cb01cfd7b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6d36a49ef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g6d36a49ef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6cb01cfd7b_0_1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6cb01cfd7b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6cb01cfd7b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6cb01cfd7b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cb01cfd7b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6cb01cfd7b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b01cfd7b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cb01cfd7b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cb01cfd7b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6cb01cfd7b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cb01cfd7b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cb01cfd7b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8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0.gif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5.gif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1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6.gif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1">
  <p:cSld name="SECTION_HEADER_1_1_1_1">
    <p:bg>
      <p:bgPr>
        <a:solidFill>
          <a:srgbClr val="FCD300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424" name="Google Shape;424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03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28" name="Google Shape;428;p104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29" name="Google Shape;429;p10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104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6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64" name="Google Shape;6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1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">
  <p:cSld name="SECTION_HEADER_1_2">
    <p:bg>
      <p:bgPr>
        <a:solidFill>
          <a:srgbClr val="009BDE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3">
            <a:alphaModFix/>
          </a:blip>
          <a:srcRect b="0" l="22334" r="22328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4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4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101" name="Google Shape;101;p24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02" name="Google Shape;102;p24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03" name="Google Shape;103;p24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5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3" name="Google Shape;123;p30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24" name="Google Shape;124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30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30" name="Google Shape;13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1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37" name="Google Shape;13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47" name="Google Shape;147;p3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48" name="Google Shape;148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35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4" name="Google Shape;1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8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61" name="Google Shape;16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8625642" y="4715186"/>
            <a:ext cx="3954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25" lIns="106625" spcFirstLastPara="1" rIns="106625" wrap="square" tIns="1066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3">
  <p:cSld name="CAPTION_ONLY_3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5" name="Google Shape;1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3">
  <p:cSld name="TITLE_4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4">
  <p:cSld name="TITLE_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0" name="Google Shape;190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1" name="Google Shape;19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5">
  <p:cSld name="TITLE_6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6">
  <p:cSld name="TITLE_7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8" name="Google Shape;198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9" name="Google Shape;19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7">
  <p:cSld name="TITLE_8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2">
  <p:cSld name="CAPTION_ONLY_6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10" name="Google Shape;21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8">
  <p:cSld name="TITLE_9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3" name="Google Shape;213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4" name="Google Shape;21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3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5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21" name="Google Shape;221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4" name="Google Shape;22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6" name="Google Shape;22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1">
  <p:cSld name="SECTION_HEADER_1_1_1_1">
    <p:bg>
      <p:bgPr>
        <a:solidFill>
          <a:srgbClr val="FCD3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29" name="Google Shape;22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6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3" name="Google Shape;233;p5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34" name="Google Shape;234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57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9">
  <p:cSld name="TITLE_10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9" name="Google Shape;239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4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1" name="Google Shape;251;p61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2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6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59" name="Google Shape;259;p6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2" name="Google Shape;26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3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64" name="Google Shape;26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4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5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6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6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7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7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79" name="Google Shape;27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82" name="Google Shape;28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8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_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6" name="Google Shape;286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">
  <p:cSld name="SECTION_HEADER_1_2">
    <p:bg>
      <p:bgPr>
        <a:solidFill>
          <a:srgbClr val="009BDE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7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90" name="Google Shape;290;p70"/>
          <p:cNvPicPr preferRelativeResize="0"/>
          <p:nvPr/>
        </p:nvPicPr>
        <p:blipFill rotWithShape="1">
          <a:blip r:embed="rId3">
            <a:alphaModFix/>
          </a:blip>
          <a:srcRect b="0" l="22334" r="22328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7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1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71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296" name="Google Shape;296;p71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97" name="Google Shape;297;p71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98" name="Google Shape;298;p71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1" name="Google Shape;301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3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3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06" name="Google Shape;306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4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310" name="Google Shape;31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5" name="Google Shape;315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18" name="Google Shape;318;p7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19" name="Google Shape;319;p7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77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24" name="Google Shape;324;p78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25" name="Google Shape;325;p7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78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9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32" name="Google Shape;33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0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1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1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39" name="Google Shape;33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42" name="Google Shape;342;p8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43" name="Google Shape;343;p8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82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49" name="Google Shape;34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4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5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5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56" name="Google Shape;356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9" name="Google Shape;359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 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9"/>
          <p:cNvSpPr txBox="1"/>
          <p:nvPr>
            <p:ph idx="12" type="sldNum"/>
          </p:nvPr>
        </p:nvSpPr>
        <p:spPr>
          <a:xfrm>
            <a:off x="8625642" y="4715186"/>
            <a:ext cx="3954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25" lIns="106625" spcFirstLastPara="1" rIns="106625" wrap="square" tIns="1066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3">
  <p:cSld name="CAPTION_ONLY_3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0" name="Google Shape;370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_3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3">
  <p:cSld name="TITLE_4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4">
  <p:cSld name="TITLE_5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5" name="Google Shape;385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6" name="Google Shape;386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5">
  <p:cSld name="TITLE_6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" name="Google Shape;389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6">
  <p:cSld name="TITLE_7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3" name="Google Shape;393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4" name="Google Shape;39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7">
  <p:cSld name="TITLE_8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" name="Google Shape;401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2" name="Google Shape;40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2">
  <p:cSld name="CAPTION_ONLY_6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405" name="Google Shape;405;p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8">
  <p:cSld name="TITLE_9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8" name="Google Shape;408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9" name="Google Shape;409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3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2" name="Google Shape;412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3" name="Google Shape;41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10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16" name="Google Shape;416;p10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0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1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9" name="Google Shape;419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02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21" name="Google Shape;42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45" Type="http://schemas.openxmlformats.org/officeDocument/2006/relationships/theme" Target="../theme/theme4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86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47" name="Google Shape;24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48" name="Google Shape;248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setosa.io/ev/principal-component-analysis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4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4"/>
          <p:cNvSpPr txBox="1"/>
          <p:nvPr/>
        </p:nvSpPr>
        <p:spPr>
          <a:xfrm>
            <a:off x="8997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Para qué sirve? 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Reducir la cantidad de features en un dataset puede servir para</a:t>
            </a: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1" name="Google Shape;501;p114"/>
          <p:cNvSpPr txBox="1"/>
          <p:nvPr/>
        </p:nvSpPr>
        <p:spPr>
          <a:xfrm>
            <a:off x="848700" y="2435600"/>
            <a:ext cx="3143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Reducir el input en un modelo de regresión o clasificación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Compresión de archivos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Visualización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Detectar features relevantes en datasets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Muchísimas mas cosas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02" name="Google Shape;502;p114"/>
          <p:cNvSpPr txBox="1"/>
          <p:nvPr/>
        </p:nvSpPr>
        <p:spPr>
          <a:xfrm>
            <a:off x="899775" y="299275"/>
            <a:ext cx="8083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No Supervisado </a:t>
            </a: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Reducción de la dimensionalidad</a:t>
            </a:r>
            <a:endParaRPr b="1" sz="2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3" name="Google Shape;503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5"/>
          <p:cNvSpPr txBox="1"/>
          <p:nvPr/>
        </p:nvSpPr>
        <p:spPr>
          <a:xfrm>
            <a:off x="8997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Para qué sirve? 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Reducir la cantidad de features en un dataset puede servir para</a:t>
            </a: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9" name="Google Shape;509;p115"/>
          <p:cNvSpPr txBox="1"/>
          <p:nvPr/>
        </p:nvSpPr>
        <p:spPr>
          <a:xfrm>
            <a:off x="848700" y="2435600"/>
            <a:ext cx="3143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Reducir el input en un modelo de regresión o clasificación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Compresión de archivos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Visualización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Detectar features relevantes en datasets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Muchísimas mas cosas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0" name="Google Shape;510;p115"/>
          <p:cNvSpPr txBox="1"/>
          <p:nvPr/>
        </p:nvSpPr>
        <p:spPr>
          <a:xfrm>
            <a:off x="50853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¿Cómo se hace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? 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Algunos de los métodos de reducción de dimensionalidad son</a:t>
            </a: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1" name="Google Shape;511;p115"/>
          <p:cNvSpPr txBox="1"/>
          <p:nvPr/>
        </p:nvSpPr>
        <p:spPr>
          <a:xfrm>
            <a:off x="5034300" y="2435600"/>
            <a:ext cx="37659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PCA: Principal Component Analysis (usa SVD)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MDS: Multidimensional scaling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t-SNE: t-distributed Stochastic Neighbor Embedding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Auto-Encoders (Se hace con Redes Neuronales)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LDA: Linear Discriminant Analysis (si hay etiquetas de clases)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12" name="Google Shape;512;p115"/>
          <p:cNvCxnSpPr/>
          <p:nvPr/>
        </p:nvCxnSpPr>
        <p:spPr>
          <a:xfrm>
            <a:off x="4581300" y="1411475"/>
            <a:ext cx="0" cy="3301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115"/>
          <p:cNvSpPr txBox="1"/>
          <p:nvPr/>
        </p:nvSpPr>
        <p:spPr>
          <a:xfrm>
            <a:off x="899775" y="299275"/>
            <a:ext cx="8083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No Supervisado </a:t>
            </a: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Reducción de la dimensionalidad</a:t>
            </a:r>
            <a:endParaRPr b="1" sz="2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4" name="Google Shape;51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6"/>
          <p:cNvSpPr txBox="1"/>
          <p:nvPr/>
        </p:nvSpPr>
        <p:spPr>
          <a:xfrm>
            <a:off x="8997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b="1" i="0" lang="es" sz="1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Para qué sirve? </a:t>
            </a:r>
            <a:endParaRPr b="1" i="0" sz="1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Reducir la cantidad de features en un dataset puede servir para</a:t>
            </a:r>
            <a:r>
              <a:rPr i="0" lang="es" sz="14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0" name="Google Shape;520;p116"/>
          <p:cNvSpPr txBox="1"/>
          <p:nvPr/>
        </p:nvSpPr>
        <p:spPr>
          <a:xfrm>
            <a:off x="848700" y="2435600"/>
            <a:ext cx="3143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Reducir el input en un modelo de regresión o clasificación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Compresión de archivos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Visualización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Detectar features relevantes en datasets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Muchísimas mas cosas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21" name="Google Shape;521;p116"/>
          <p:cNvSpPr txBox="1"/>
          <p:nvPr/>
        </p:nvSpPr>
        <p:spPr>
          <a:xfrm>
            <a:off x="50853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¿Cómo se hace</a:t>
            </a:r>
            <a:r>
              <a:rPr b="1" i="0" lang="es" sz="1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? </a:t>
            </a:r>
            <a:endParaRPr b="1" i="0" sz="1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Algunos de los métodos de reducción de dimensionalidad son</a:t>
            </a:r>
            <a:r>
              <a:rPr i="0" lang="es" sz="14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2" name="Google Shape;522;p116"/>
          <p:cNvSpPr txBox="1"/>
          <p:nvPr/>
        </p:nvSpPr>
        <p:spPr>
          <a:xfrm>
            <a:off x="5034300" y="2435600"/>
            <a:ext cx="37659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●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PCA: Principal Component Analysis (usa SVD)</a:t>
            </a:r>
            <a:endParaRPr b="1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MDS: Multidimensional scaling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t-SNE: t-distributed Stochastic Neighbor Embedding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Auto-Encoders (Se hace con Redes Neuronales)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LDA: Linear Discriminant Analysis (si hay etiquetas de clases)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23" name="Google Shape;523;p116"/>
          <p:cNvCxnSpPr/>
          <p:nvPr/>
        </p:nvCxnSpPr>
        <p:spPr>
          <a:xfrm>
            <a:off x="4581300" y="1411475"/>
            <a:ext cx="0" cy="3301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116"/>
          <p:cNvSpPr txBox="1"/>
          <p:nvPr/>
        </p:nvSpPr>
        <p:spPr>
          <a:xfrm>
            <a:off x="899775" y="299275"/>
            <a:ext cx="8083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Aprendizaje No Supervisado · Reducción de la dimensionalidad</a:t>
            </a:r>
            <a:endParaRPr b="1" sz="2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5" name="Google Shape;525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17"/>
          <p:cNvSpPr txBox="1"/>
          <p:nvPr>
            <p:ph type="title"/>
          </p:nvPr>
        </p:nvSpPr>
        <p:spPr>
          <a:xfrm>
            <a:off x="729450" y="587675"/>
            <a:ext cx="5715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Aprendizaje No Supervisado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SVD (Singular Value Decomposition)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1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Definición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6" name="Google Shape;536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7" name="Google Shape;537;p118"/>
          <p:cNvSpPr txBox="1"/>
          <p:nvPr/>
        </p:nvSpPr>
        <p:spPr>
          <a:xfrm>
            <a:off x="899775" y="1159050"/>
            <a:ext cx="7329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 un método de álgebra lineal que nos permite representar cualquier matriz en términos de la multiplicación de otras 3 matrices.</a:t>
            </a:r>
            <a:endParaRPr sz="2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538" name="Google Shape;538;p118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1915450" y="2725001"/>
            <a:ext cx="3522150" cy="157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1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¿Para qué sirve?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4" name="Google Shape;544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5" name="Google Shape;545;p119"/>
          <p:cNvSpPr txBox="1"/>
          <p:nvPr/>
        </p:nvSpPr>
        <p:spPr>
          <a:xfrm>
            <a:off x="899775" y="1159050"/>
            <a:ext cx="7329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MUCHAS COSAS. Es parte del corazón de muchos algoritmos numéricos (solución sis. lineal, pseudoinversa,etc.). En este contexto vamos a usarlo para “reducir” adecuadamente la matriz M (pasar de tener muchos features a tener menos, pero que sean buenos).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546" name="Google Shape;546;p119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2350863" y="2831875"/>
            <a:ext cx="761350" cy="158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19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5570588" y="2831875"/>
            <a:ext cx="761350" cy="15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19"/>
          <p:cNvSpPr/>
          <p:nvPr/>
        </p:nvSpPr>
        <p:spPr>
          <a:xfrm>
            <a:off x="6078550" y="2876200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19"/>
          <p:cNvSpPr/>
          <p:nvPr/>
        </p:nvSpPr>
        <p:spPr>
          <a:xfrm>
            <a:off x="6078538" y="4119725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19"/>
          <p:cNvSpPr txBox="1"/>
          <p:nvPr/>
        </p:nvSpPr>
        <p:spPr>
          <a:xfrm>
            <a:off x="6051838" y="39476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19"/>
          <p:cNvSpPr txBox="1"/>
          <p:nvPr/>
        </p:nvSpPr>
        <p:spPr>
          <a:xfrm>
            <a:off x="3861704" y="3374200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s" sz="2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 &gt; r</a:t>
            </a:r>
            <a:endParaRPr i="0" sz="2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2" name="Google Shape;552;p119"/>
          <p:cNvSpPr/>
          <p:nvPr/>
        </p:nvSpPr>
        <p:spPr>
          <a:xfrm>
            <a:off x="5689375" y="3725975"/>
            <a:ext cx="523800" cy="3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19"/>
          <p:cNvSpPr txBox="1"/>
          <p:nvPr/>
        </p:nvSpPr>
        <p:spPr>
          <a:xfrm>
            <a:off x="5622413" y="36022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0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119"/>
          <p:cNvCxnSpPr/>
          <p:nvPr/>
        </p:nvCxnSpPr>
        <p:spPr>
          <a:xfrm>
            <a:off x="3453700" y="3374200"/>
            <a:ext cx="16899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2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Álgebra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0" name="Google Shape;560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1" name="Google Shape;561;p120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3279625" y="2039152"/>
            <a:ext cx="5035700" cy="22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20"/>
          <p:cNvSpPr txBox="1"/>
          <p:nvPr/>
        </p:nvSpPr>
        <p:spPr>
          <a:xfrm>
            <a:off x="3067300" y="1059400"/>
            <a:ext cx="15903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Matriz de Datos 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(m instancias, 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 features)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63" name="Google Shape;563;p120"/>
          <p:cNvSpPr txBox="1"/>
          <p:nvPr/>
        </p:nvSpPr>
        <p:spPr>
          <a:xfrm>
            <a:off x="5953125" y="1059400"/>
            <a:ext cx="13716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Matriz de los </a:t>
            </a:r>
            <a:r>
              <a:rPr i="0" lang="es" sz="1400" u="sng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valores singulares</a:t>
            </a:r>
            <a:endParaRPr i="0" sz="1400" u="sng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64" name="Google Shape;564;p120"/>
          <p:cNvSpPr txBox="1"/>
          <p:nvPr/>
        </p:nvSpPr>
        <p:spPr>
          <a:xfrm>
            <a:off x="4524625" y="1059400"/>
            <a:ext cx="16380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Matriz de vectores singulares por izquierda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65" name="Google Shape;565;p120"/>
          <p:cNvSpPr txBox="1"/>
          <p:nvPr/>
        </p:nvSpPr>
        <p:spPr>
          <a:xfrm>
            <a:off x="7067800" y="1059400"/>
            <a:ext cx="16380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Matriz de vectores singulares por derecha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66" name="Google Shape;566;p120"/>
          <p:cNvSpPr txBox="1"/>
          <p:nvPr/>
        </p:nvSpPr>
        <p:spPr>
          <a:xfrm>
            <a:off x="4677025" y="4295575"/>
            <a:ext cx="1352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Matriz Unitaria</a:t>
            </a:r>
            <a:endParaRPr i="0" sz="14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67" name="Google Shape;567;p120"/>
          <p:cNvSpPr txBox="1"/>
          <p:nvPr/>
        </p:nvSpPr>
        <p:spPr>
          <a:xfrm>
            <a:off x="5972325" y="4295575"/>
            <a:ext cx="13524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Matriz Diagonal</a:t>
            </a:r>
            <a:endParaRPr i="0" sz="14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68" name="Google Shape;568;p120"/>
          <p:cNvSpPr txBox="1"/>
          <p:nvPr/>
        </p:nvSpPr>
        <p:spPr>
          <a:xfrm>
            <a:off x="7210600" y="4295575"/>
            <a:ext cx="13524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Matriz Unitaria</a:t>
            </a:r>
            <a:endParaRPr i="0" sz="14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69" name="Google Shape;569;p120"/>
          <p:cNvSpPr txBox="1"/>
          <p:nvPr/>
        </p:nvSpPr>
        <p:spPr>
          <a:xfrm>
            <a:off x="899775" y="1199200"/>
            <a:ext cx="18423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puede demostrar que a toda matriz M la podemos escribir como :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70" name="Google Shape;570;p120"/>
          <p:cNvCxnSpPr/>
          <p:nvPr/>
        </p:nvCxnSpPr>
        <p:spPr>
          <a:xfrm>
            <a:off x="2940125" y="1059400"/>
            <a:ext cx="0" cy="3787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6" name="Google Shape;576;p121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7" name="Google Shape;577;p121"/>
          <p:cNvSpPr txBox="1"/>
          <p:nvPr/>
        </p:nvSpPr>
        <p:spPr>
          <a:xfrm>
            <a:off x="1139900" y="987925"/>
            <a:ext cx="70596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s" sz="3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 qué tiene que ver esto con todo lo que venimos hablando?</a:t>
            </a:r>
            <a:endParaRPr i="0" sz="3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2"/>
          <p:cNvSpPr txBox="1"/>
          <p:nvPr>
            <p:ph type="title"/>
          </p:nvPr>
        </p:nvSpPr>
        <p:spPr>
          <a:xfrm>
            <a:off x="729450" y="587675"/>
            <a:ext cx="5715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Aprendizaje No Supervisado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SVD truncado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2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truncado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8" name="Google Shape;588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9" name="Google Shape;589;p123"/>
          <p:cNvSpPr txBox="1"/>
          <p:nvPr/>
        </p:nvSpPr>
        <p:spPr>
          <a:xfrm>
            <a:off x="899775" y="1159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queremos una nueva matriz B que reemplace a M, que tenga menos columnas (menos features).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590" name="Google Shape;590;p123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5534113" y="938475"/>
            <a:ext cx="761350" cy="158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23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7854263" y="938475"/>
            <a:ext cx="761350" cy="15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23"/>
          <p:cNvSpPr/>
          <p:nvPr/>
        </p:nvSpPr>
        <p:spPr>
          <a:xfrm>
            <a:off x="8362225" y="982800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23"/>
          <p:cNvSpPr/>
          <p:nvPr/>
        </p:nvSpPr>
        <p:spPr>
          <a:xfrm>
            <a:off x="8362213" y="2226325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23"/>
          <p:cNvSpPr txBox="1"/>
          <p:nvPr/>
        </p:nvSpPr>
        <p:spPr>
          <a:xfrm>
            <a:off x="8335513" y="20542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23"/>
          <p:cNvSpPr txBox="1"/>
          <p:nvPr/>
        </p:nvSpPr>
        <p:spPr>
          <a:xfrm>
            <a:off x="6628154" y="1471950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23"/>
          <p:cNvSpPr/>
          <p:nvPr/>
        </p:nvSpPr>
        <p:spPr>
          <a:xfrm>
            <a:off x="7950500" y="1826425"/>
            <a:ext cx="523800" cy="3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23"/>
          <p:cNvSpPr txBox="1"/>
          <p:nvPr/>
        </p:nvSpPr>
        <p:spPr>
          <a:xfrm>
            <a:off x="7906088" y="168017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123"/>
          <p:cNvCxnSpPr/>
          <p:nvPr/>
        </p:nvCxnSpPr>
        <p:spPr>
          <a:xfrm>
            <a:off x="6696250" y="1477275"/>
            <a:ext cx="90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¡Bienvenidas/os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2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truncado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4" name="Google Shape;604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5" name="Google Shape;605;p124"/>
          <p:cNvSpPr txBox="1"/>
          <p:nvPr/>
        </p:nvSpPr>
        <p:spPr>
          <a:xfrm>
            <a:off x="899775" y="1159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queremos una nueva matriz B que reemplace a M, que tenga menos columnas (menos features).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06" name="Google Shape;606;p124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5534113" y="938475"/>
            <a:ext cx="761350" cy="158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24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7854263" y="938475"/>
            <a:ext cx="761350" cy="15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24"/>
          <p:cNvSpPr/>
          <p:nvPr/>
        </p:nvSpPr>
        <p:spPr>
          <a:xfrm>
            <a:off x="8362225" y="982800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24"/>
          <p:cNvSpPr/>
          <p:nvPr/>
        </p:nvSpPr>
        <p:spPr>
          <a:xfrm>
            <a:off x="8362213" y="2226325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24"/>
          <p:cNvSpPr txBox="1"/>
          <p:nvPr/>
        </p:nvSpPr>
        <p:spPr>
          <a:xfrm>
            <a:off x="8335513" y="20542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24"/>
          <p:cNvSpPr txBox="1"/>
          <p:nvPr/>
        </p:nvSpPr>
        <p:spPr>
          <a:xfrm>
            <a:off x="6628154" y="1471950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24"/>
          <p:cNvSpPr/>
          <p:nvPr/>
        </p:nvSpPr>
        <p:spPr>
          <a:xfrm>
            <a:off x="7950500" y="1826425"/>
            <a:ext cx="523800" cy="3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24"/>
          <p:cNvSpPr txBox="1"/>
          <p:nvPr/>
        </p:nvSpPr>
        <p:spPr>
          <a:xfrm>
            <a:off x="7906088" y="168017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24"/>
          <p:cNvSpPr txBox="1"/>
          <p:nvPr/>
        </p:nvSpPr>
        <p:spPr>
          <a:xfrm>
            <a:off x="899775" y="3197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Idea de cómo lograrlo: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si tomamos solo los r  valores principales (elementos en la diagonal de Sigma) de valor más grande, podemos construir una matriz B que sea una “buena” reducción de M.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5" name="Google Shape;615;p124"/>
          <p:cNvPicPr preferRelativeResize="0"/>
          <p:nvPr/>
        </p:nvPicPr>
        <p:blipFill rotWithShape="1">
          <a:blip r:embed="rId3">
            <a:alphaModFix/>
          </a:blip>
          <a:srcRect b="61568" l="54405" r="20834" t="0"/>
          <a:stretch/>
        </p:blipFill>
        <p:spPr>
          <a:xfrm>
            <a:off x="5534125" y="3080275"/>
            <a:ext cx="971550" cy="1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24"/>
          <p:cNvPicPr preferRelativeResize="0"/>
          <p:nvPr/>
        </p:nvPicPr>
        <p:blipFill rotWithShape="1">
          <a:blip r:embed="rId3">
            <a:alphaModFix/>
          </a:blip>
          <a:srcRect b="61568" l="54405" r="20834" t="0"/>
          <a:stretch/>
        </p:blipFill>
        <p:spPr>
          <a:xfrm>
            <a:off x="7763025" y="3080275"/>
            <a:ext cx="971550" cy="17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124"/>
          <p:cNvSpPr/>
          <p:nvPr/>
        </p:nvSpPr>
        <p:spPr>
          <a:xfrm>
            <a:off x="8365325" y="3080275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24"/>
          <p:cNvSpPr/>
          <p:nvPr/>
        </p:nvSpPr>
        <p:spPr>
          <a:xfrm>
            <a:off x="8414675" y="4505350"/>
            <a:ext cx="254400" cy="31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24"/>
          <p:cNvSpPr txBox="1"/>
          <p:nvPr/>
        </p:nvSpPr>
        <p:spPr>
          <a:xfrm>
            <a:off x="8338625" y="4362600"/>
            <a:ext cx="3078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24"/>
          <p:cNvSpPr txBox="1"/>
          <p:nvPr/>
        </p:nvSpPr>
        <p:spPr>
          <a:xfrm>
            <a:off x="8311925" y="4171525"/>
            <a:ext cx="3078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1" name="Google Shape;621;p124"/>
          <p:cNvCxnSpPr/>
          <p:nvPr/>
        </p:nvCxnSpPr>
        <p:spPr>
          <a:xfrm>
            <a:off x="6696250" y="1477275"/>
            <a:ext cx="90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124"/>
          <p:cNvSpPr txBox="1"/>
          <p:nvPr/>
        </p:nvSpPr>
        <p:spPr>
          <a:xfrm>
            <a:off x="6628154" y="3466800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124"/>
          <p:cNvCxnSpPr/>
          <p:nvPr/>
        </p:nvCxnSpPr>
        <p:spPr>
          <a:xfrm>
            <a:off x="6696250" y="3472125"/>
            <a:ext cx="90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2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truncado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9" name="Google Shape;629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0" name="Google Shape;630;p125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5400615" y="886374"/>
            <a:ext cx="3321971" cy="1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25"/>
          <p:cNvSpPr txBox="1"/>
          <p:nvPr/>
        </p:nvSpPr>
        <p:spPr>
          <a:xfrm>
            <a:off x="899775" y="1159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completa: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es la M original, tiene toda la información.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truncado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7" name="Google Shape;637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8" name="Google Shape;638;p126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5400615" y="886374"/>
            <a:ext cx="3321971" cy="1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26"/>
          <p:cNvSpPr txBox="1"/>
          <p:nvPr/>
        </p:nvSpPr>
        <p:spPr>
          <a:xfrm>
            <a:off x="899775" y="1159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completa: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es la M original, tiene toda la información.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40" name="Google Shape;640;p126"/>
          <p:cNvSpPr txBox="1"/>
          <p:nvPr/>
        </p:nvSpPr>
        <p:spPr>
          <a:xfrm>
            <a:off x="899775" y="3197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truncada: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perdimos información. Pero si tomamos un valor de r adecuado, M moño es muy parecida a M. Construimos una matriz B mas chica que M, esta es la matriz con la que vamos a trabajar.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41" name="Google Shape;641;p126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5408388" y="3277725"/>
            <a:ext cx="3230150" cy="1447372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26"/>
          <p:cNvSpPr/>
          <p:nvPr/>
        </p:nvSpPr>
        <p:spPr>
          <a:xfrm>
            <a:off x="7672288" y="44323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26"/>
          <p:cNvSpPr txBox="1"/>
          <p:nvPr/>
        </p:nvSpPr>
        <p:spPr>
          <a:xfrm>
            <a:off x="7645600" y="42923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26"/>
          <p:cNvSpPr/>
          <p:nvPr/>
        </p:nvSpPr>
        <p:spPr>
          <a:xfrm>
            <a:off x="7672300" y="3143325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26"/>
          <p:cNvSpPr/>
          <p:nvPr/>
        </p:nvSpPr>
        <p:spPr>
          <a:xfrm>
            <a:off x="7965050" y="44323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26"/>
          <p:cNvSpPr txBox="1"/>
          <p:nvPr/>
        </p:nvSpPr>
        <p:spPr>
          <a:xfrm>
            <a:off x="7938363" y="42923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26"/>
          <p:cNvSpPr/>
          <p:nvPr/>
        </p:nvSpPr>
        <p:spPr>
          <a:xfrm>
            <a:off x="7953400" y="3904813"/>
            <a:ext cx="761400" cy="1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26"/>
          <p:cNvSpPr txBox="1"/>
          <p:nvPr/>
        </p:nvSpPr>
        <p:spPr>
          <a:xfrm>
            <a:off x="8257850" y="40631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26"/>
          <p:cNvSpPr txBox="1"/>
          <p:nvPr/>
        </p:nvSpPr>
        <p:spPr>
          <a:xfrm>
            <a:off x="7569400" y="40631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26"/>
          <p:cNvSpPr/>
          <p:nvPr/>
        </p:nvSpPr>
        <p:spPr>
          <a:xfrm>
            <a:off x="5627050" y="4098031"/>
            <a:ext cx="254525" cy="41950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26"/>
          <p:cNvSpPr txBox="1"/>
          <p:nvPr/>
        </p:nvSpPr>
        <p:spPr>
          <a:xfrm>
            <a:off x="6686204" y="2551988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Google Shape;652;p126"/>
          <p:cNvCxnSpPr/>
          <p:nvPr/>
        </p:nvCxnSpPr>
        <p:spPr>
          <a:xfrm>
            <a:off x="6754300" y="2557313"/>
            <a:ext cx="0" cy="54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2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truncado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8" name="Google Shape;658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59" name="Google Shape;659;p127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4757090" y="527874"/>
            <a:ext cx="3321971" cy="14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27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4764863" y="2919225"/>
            <a:ext cx="3230150" cy="1447372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27"/>
          <p:cNvSpPr/>
          <p:nvPr/>
        </p:nvSpPr>
        <p:spPr>
          <a:xfrm>
            <a:off x="7028763" y="40738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27"/>
          <p:cNvSpPr txBox="1"/>
          <p:nvPr/>
        </p:nvSpPr>
        <p:spPr>
          <a:xfrm>
            <a:off x="7002075" y="39338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27"/>
          <p:cNvSpPr/>
          <p:nvPr/>
        </p:nvSpPr>
        <p:spPr>
          <a:xfrm>
            <a:off x="7028775" y="2784825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27"/>
          <p:cNvSpPr/>
          <p:nvPr/>
        </p:nvSpPr>
        <p:spPr>
          <a:xfrm>
            <a:off x="7321525" y="40738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27"/>
          <p:cNvSpPr txBox="1"/>
          <p:nvPr/>
        </p:nvSpPr>
        <p:spPr>
          <a:xfrm>
            <a:off x="7294838" y="39338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27"/>
          <p:cNvSpPr/>
          <p:nvPr/>
        </p:nvSpPr>
        <p:spPr>
          <a:xfrm>
            <a:off x="7309875" y="3546313"/>
            <a:ext cx="761400" cy="1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27"/>
          <p:cNvSpPr txBox="1"/>
          <p:nvPr/>
        </p:nvSpPr>
        <p:spPr>
          <a:xfrm>
            <a:off x="7614325" y="37046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27"/>
          <p:cNvSpPr txBox="1"/>
          <p:nvPr/>
        </p:nvSpPr>
        <p:spPr>
          <a:xfrm>
            <a:off x="6925875" y="37046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27"/>
          <p:cNvSpPr/>
          <p:nvPr/>
        </p:nvSpPr>
        <p:spPr>
          <a:xfrm>
            <a:off x="4983525" y="3739531"/>
            <a:ext cx="254525" cy="41950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27"/>
          <p:cNvSpPr txBox="1"/>
          <p:nvPr/>
        </p:nvSpPr>
        <p:spPr>
          <a:xfrm>
            <a:off x="6042679" y="2193488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127"/>
          <p:cNvCxnSpPr/>
          <p:nvPr/>
        </p:nvCxnSpPr>
        <p:spPr>
          <a:xfrm>
            <a:off x="6110775" y="2198813"/>
            <a:ext cx="0" cy="54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127"/>
          <p:cNvCxnSpPr>
            <a:stCxn id="659" idx="1"/>
            <a:endCxn id="660" idx="1"/>
          </p:cNvCxnSpPr>
          <p:nvPr/>
        </p:nvCxnSpPr>
        <p:spPr>
          <a:xfrm>
            <a:off x="4757090" y="1272136"/>
            <a:ext cx="7800" cy="2370900"/>
          </a:xfrm>
          <a:prstGeom prst="bentConnector3">
            <a:avLst>
              <a:gd fmla="val -12144102" name="adj1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73" name="Google Shape;673;p127"/>
          <p:cNvSpPr txBox="1"/>
          <p:nvPr/>
        </p:nvSpPr>
        <p:spPr>
          <a:xfrm>
            <a:off x="2371250" y="2296175"/>
            <a:ext cx="1271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Parecidas</a:t>
            </a:r>
            <a:endParaRPr sz="16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truncado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9" name="Google Shape;679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80" name="Google Shape;680;p128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4757090" y="527874"/>
            <a:ext cx="3321971" cy="14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28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4764863" y="2919225"/>
            <a:ext cx="3230150" cy="1447372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28"/>
          <p:cNvSpPr/>
          <p:nvPr/>
        </p:nvSpPr>
        <p:spPr>
          <a:xfrm>
            <a:off x="7028763" y="40738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28"/>
          <p:cNvSpPr txBox="1"/>
          <p:nvPr/>
        </p:nvSpPr>
        <p:spPr>
          <a:xfrm>
            <a:off x="7002075" y="39338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28"/>
          <p:cNvSpPr/>
          <p:nvPr/>
        </p:nvSpPr>
        <p:spPr>
          <a:xfrm>
            <a:off x="7028775" y="2784825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28"/>
          <p:cNvSpPr/>
          <p:nvPr/>
        </p:nvSpPr>
        <p:spPr>
          <a:xfrm>
            <a:off x="7321525" y="40738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28"/>
          <p:cNvSpPr txBox="1"/>
          <p:nvPr/>
        </p:nvSpPr>
        <p:spPr>
          <a:xfrm>
            <a:off x="7294838" y="39338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28"/>
          <p:cNvSpPr/>
          <p:nvPr/>
        </p:nvSpPr>
        <p:spPr>
          <a:xfrm>
            <a:off x="7309875" y="3546313"/>
            <a:ext cx="761400" cy="1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28"/>
          <p:cNvSpPr txBox="1"/>
          <p:nvPr/>
        </p:nvSpPr>
        <p:spPr>
          <a:xfrm>
            <a:off x="7614325" y="37046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28"/>
          <p:cNvSpPr txBox="1"/>
          <p:nvPr/>
        </p:nvSpPr>
        <p:spPr>
          <a:xfrm>
            <a:off x="6925875" y="37046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28"/>
          <p:cNvSpPr/>
          <p:nvPr/>
        </p:nvSpPr>
        <p:spPr>
          <a:xfrm>
            <a:off x="4983525" y="3739531"/>
            <a:ext cx="254525" cy="41950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28"/>
          <p:cNvSpPr txBox="1"/>
          <p:nvPr/>
        </p:nvSpPr>
        <p:spPr>
          <a:xfrm>
            <a:off x="6042679" y="2193488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128"/>
          <p:cNvCxnSpPr/>
          <p:nvPr/>
        </p:nvCxnSpPr>
        <p:spPr>
          <a:xfrm>
            <a:off x="6110775" y="2198813"/>
            <a:ext cx="0" cy="54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p128"/>
          <p:cNvCxnSpPr>
            <a:stCxn id="680" idx="1"/>
            <a:endCxn id="681" idx="1"/>
          </p:cNvCxnSpPr>
          <p:nvPr/>
        </p:nvCxnSpPr>
        <p:spPr>
          <a:xfrm>
            <a:off x="4757090" y="1272136"/>
            <a:ext cx="7800" cy="2370900"/>
          </a:xfrm>
          <a:prstGeom prst="bentConnector3">
            <a:avLst>
              <a:gd fmla="val -12144102" name="adj1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94" name="Google Shape;694;p128"/>
          <p:cNvSpPr txBox="1"/>
          <p:nvPr/>
        </p:nvSpPr>
        <p:spPr>
          <a:xfrm>
            <a:off x="2371250" y="2296175"/>
            <a:ext cx="1271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Parecidas</a:t>
            </a:r>
            <a:endParaRPr sz="16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95" name="Google Shape;695;p128"/>
          <p:cNvSpPr txBox="1"/>
          <p:nvPr/>
        </p:nvSpPr>
        <p:spPr>
          <a:xfrm>
            <a:off x="5871363" y="44763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28"/>
          <p:cNvSpPr txBox="1"/>
          <p:nvPr/>
        </p:nvSpPr>
        <p:spPr>
          <a:xfrm>
            <a:off x="6213975" y="4676850"/>
            <a:ext cx="9594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28"/>
          <p:cNvSpPr/>
          <p:nvPr/>
        </p:nvSpPr>
        <p:spPr>
          <a:xfrm>
            <a:off x="5693175" y="2809513"/>
            <a:ext cx="1590000" cy="166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truncado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3" name="Google Shape;703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4" name="Google Shape;704;p129"/>
          <p:cNvSpPr txBox="1"/>
          <p:nvPr/>
        </p:nvSpPr>
        <p:spPr>
          <a:xfrm>
            <a:off x="2615063" y="28891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p129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1458688" y="1366325"/>
            <a:ext cx="3230150" cy="1447372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29"/>
          <p:cNvSpPr/>
          <p:nvPr/>
        </p:nvSpPr>
        <p:spPr>
          <a:xfrm>
            <a:off x="3722588" y="25209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29"/>
          <p:cNvSpPr txBox="1"/>
          <p:nvPr/>
        </p:nvSpPr>
        <p:spPr>
          <a:xfrm>
            <a:off x="3695900" y="23809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29"/>
          <p:cNvSpPr/>
          <p:nvPr/>
        </p:nvSpPr>
        <p:spPr>
          <a:xfrm>
            <a:off x="3722600" y="1231925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29"/>
          <p:cNvSpPr/>
          <p:nvPr/>
        </p:nvSpPr>
        <p:spPr>
          <a:xfrm>
            <a:off x="4015350" y="25209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29"/>
          <p:cNvSpPr txBox="1"/>
          <p:nvPr/>
        </p:nvSpPr>
        <p:spPr>
          <a:xfrm>
            <a:off x="3988663" y="23809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29"/>
          <p:cNvSpPr/>
          <p:nvPr/>
        </p:nvSpPr>
        <p:spPr>
          <a:xfrm>
            <a:off x="4003700" y="1993413"/>
            <a:ext cx="761400" cy="1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29"/>
          <p:cNvSpPr txBox="1"/>
          <p:nvPr/>
        </p:nvSpPr>
        <p:spPr>
          <a:xfrm>
            <a:off x="4308150" y="21517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29"/>
          <p:cNvSpPr txBox="1"/>
          <p:nvPr/>
        </p:nvSpPr>
        <p:spPr>
          <a:xfrm>
            <a:off x="3619700" y="21517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29"/>
          <p:cNvSpPr/>
          <p:nvPr/>
        </p:nvSpPr>
        <p:spPr>
          <a:xfrm>
            <a:off x="1677350" y="2186631"/>
            <a:ext cx="254525" cy="41950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29"/>
          <p:cNvSpPr txBox="1"/>
          <p:nvPr/>
        </p:nvSpPr>
        <p:spPr>
          <a:xfrm>
            <a:off x="2957675" y="3089675"/>
            <a:ext cx="9594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29"/>
          <p:cNvSpPr/>
          <p:nvPr/>
        </p:nvSpPr>
        <p:spPr>
          <a:xfrm>
            <a:off x="2392600" y="1309825"/>
            <a:ext cx="1590000" cy="166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29"/>
          <p:cNvSpPr txBox="1"/>
          <p:nvPr/>
        </p:nvSpPr>
        <p:spPr>
          <a:xfrm>
            <a:off x="1720450" y="3898750"/>
            <a:ext cx="31104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con la que vamos a trabajar en vez de M, tiene la misma información que M moño.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8" name="Google Shape;718;p129"/>
          <p:cNvSpPr txBox="1"/>
          <p:nvPr/>
        </p:nvSpPr>
        <p:spPr>
          <a:xfrm>
            <a:off x="5498825" y="1565313"/>
            <a:ext cx="209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Esta matriz funciona como un diccionario para pasar del mundo de B al mundo de M.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19" name="Google Shape;719;p129"/>
          <p:cNvCxnSpPr/>
          <p:nvPr/>
        </p:nvCxnSpPr>
        <p:spPr>
          <a:xfrm>
            <a:off x="3275650" y="3595150"/>
            <a:ext cx="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0" name="Google Shape;720;p129"/>
          <p:cNvCxnSpPr>
            <a:stCxn id="711" idx="3"/>
            <a:endCxn id="718" idx="1"/>
          </p:cNvCxnSpPr>
          <p:nvPr/>
        </p:nvCxnSpPr>
        <p:spPr>
          <a:xfrm>
            <a:off x="4765100" y="2090013"/>
            <a:ext cx="7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26" name="Google Shape;726;p130"/>
          <p:cNvPicPr preferRelativeResize="0"/>
          <p:nvPr/>
        </p:nvPicPr>
        <p:blipFill rotWithShape="1">
          <a:blip r:embed="rId3">
            <a:alphaModFix/>
          </a:blip>
          <a:srcRect b="7969" l="31197" r="28444" t="0"/>
          <a:stretch/>
        </p:blipFill>
        <p:spPr>
          <a:xfrm>
            <a:off x="3585575" y="1604400"/>
            <a:ext cx="1972800" cy="193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1"/>
          <p:cNvSpPr txBox="1"/>
          <p:nvPr>
            <p:ph type="title"/>
          </p:nvPr>
        </p:nvSpPr>
        <p:spPr>
          <a:xfrm>
            <a:off x="729450" y="587675"/>
            <a:ext cx="5715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Aprendizaje No Supervisado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conceptual SVD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Ejemplo 1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7" name="Google Shape;737;p132"/>
          <p:cNvSpPr txBox="1"/>
          <p:nvPr/>
        </p:nvSpPr>
        <p:spPr>
          <a:xfrm>
            <a:off x="899775" y="1159050"/>
            <a:ext cx="69972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Tenemos un dataset de 7 usuarios y 5 peliculas. Cada usuario puso un valor entre 0 a 5 a cada película.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33"/>
          <p:cNvPicPr preferRelativeResize="0"/>
          <p:nvPr/>
        </p:nvPicPr>
        <p:blipFill rotWithShape="1">
          <a:blip r:embed="rId3">
            <a:alphaModFix/>
          </a:blip>
          <a:srcRect b="0" l="21470" r="0" t="0"/>
          <a:stretch/>
        </p:blipFill>
        <p:spPr>
          <a:xfrm>
            <a:off x="2710175" y="2660800"/>
            <a:ext cx="1933575" cy="20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33"/>
          <p:cNvSpPr txBox="1"/>
          <p:nvPr/>
        </p:nvSpPr>
        <p:spPr>
          <a:xfrm>
            <a:off x="1170675" y="3248825"/>
            <a:ext cx="21279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      =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33"/>
          <p:cNvSpPr txBox="1"/>
          <p:nvPr/>
        </p:nvSpPr>
        <p:spPr>
          <a:xfrm rot="-5401347">
            <a:off x="2627202" y="2081577"/>
            <a:ext cx="765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Matrix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5" name="Google Shape;745;p133"/>
          <p:cNvSpPr txBox="1"/>
          <p:nvPr/>
        </p:nvSpPr>
        <p:spPr>
          <a:xfrm rot="-5401152">
            <a:off x="2918409" y="2026590"/>
            <a:ext cx="894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Alien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6" name="Google Shape;746;p133"/>
          <p:cNvSpPr txBox="1"/>
          <p:nvPr/>
        </p:nvSpPr>
        <p:spPr>
          <a:xfrm rot="-5401133">
            <a:off x="3192405" y="2024740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Avatar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7" name="Google Shape;747;p133"/>
          <p:cNvSpPr txBox="1"/>
          <p:nvPr/>
        </p:nvSpPr>
        <p:spPr>
          <a:xfrm rot="-5401133">
            <a:off x="3480630" y="2026590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Titanic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8" name="Google Shape;748;p133"/>
          <p:cNvSpPr txBox="1"/>
          <p:nvPr/>
        </p:nvSpPr>
        <p:spPr>
          <a:xfrm rot="-5401133">
            <a:off x="3829905" y="2026590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Amelie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9" name="Google Shape;749;p133"/>
          <p:cNvSpPr txBox="1"/>
          <p:nvPr/>
        </p:nvSpPr>
        <p:spPr>
          <a:xfrm>
            <a:off x="1504300" y="3576000"/>
            <a:ext cx="9594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</a:t>
            </a: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3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Ejemplo 1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1" name="Google Shape;751;p133"/>
          <p:cNvSpPr txBox="1"/>
          <p:nvPr/>
        </p:nvSpPr>
        <p:spPr>
          <a:xfrm>
            <a:off x="899775" y="1159050"/>
            <a:ext cx="69972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Tenemos un dataset de 7 usuarios y 5 peliculas. Cada usuario puso un valor entre 0 a 5 a cada película.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446" name="Google Shape;446;p107"/>
          <p:cNvGraphicFramePr/>
          <p:nvPr/>
        </p:nvGraphicFramePr>
        <p:xfrm>
          <a:off x="833125" y="151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{2BD49295-2F89-420B-9111-5BD04FDCFBF1}</a:tableStyleId>
              </a:tblPr>
              <a:tblGrid>
                <a:gridCol w="6455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Aprendizaje No Supervisado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SVD 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9988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34"/>
          <p:cNvSpPr txBox="1"/>
          <p:nvPr/>
        </p:nvSpPr>
        <p:spPr>
          <a:xfrm>
            <a:off x="4781550" y="2588250"/>
            <a:ext cx="1276500" cy="18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Usuario 1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Usuario 2</a:t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...</a:t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57" name="Google Shape;757;p134"/>
          <p:cNvPicPr preferRelativeResize="0"/>
          <p:nvPr/>
        </p:nvPicPr>
        <p:blipFill rotWithShape="1">
          <a:blip r:embed="rId3">
            <a:alphaModFix/>
          </a:blip>
          <a:srcRect b="0" l="21470" r="0" t="0"/>
          <a:stretch/>
        </p:blipFill>
        <p:spPr>
          <a:xfrm>
            <a:off x="2710175" y="2660800"/>
            <a:ext cx="1933575" cy="20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34"/>
          <p:cNvSpPr txBox="1"/>
          <p:nvPr/>
        </p:nvSpPr>
        <p:spPr>
          <a:xfrm>
            <a:off x="1170675" y="3248825"/>
            <a:ext cx="21279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      =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34"/>
          <p:cNvSpPr txBox="1"/>
          <p:nvPr/>
        </p:nvSpPr>
        <p:spPr>
          <a:xfrm rot="-5401347">
            <a:off x="2627202" y="2081577"/>
            <a:ext cx="765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Matrix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0" name="Google Shape;760;p134"/>
          <p:cNvSpPr txBox="1"/>
          <p:nvPr/>
        </p:nvSpPr>
        <p:spPr>
          <a:xfrm rot="-5401152">
            <a:off x="2918409" y="2026590"/>
            <a:ext cx="894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Alien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1" name="Google Shape;761;p134"/>
          <p:cNvSpPr txBox="1"/>
          <p:nvPr/>
        </p:nvSpPr>
        <p:spPr>
          <a:xfrm rot="-5401133">
            <a:off x="3192405" y="2024740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Avatar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2" name="Google Shape;762;p134"/>
          <p:cNvSpPr txBox="1"/>
          <p:nvPr/>
        </p:nvSpPr>
        <p:spPr>
          <a:xfrm rot="-5401133">
            <a:off x="3480630" y="2026590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Titanic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3" name="Google Shape;763;p134"/>
          <p:cNvSpPr txBox="1"/>
          <p:nvPr/>
        </p:nvSpPr>
        <p:spPr>
          <a:xfrm rot="-5401133">
            <a:off x="3829905" y="2026590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Amelie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4" name="Google Shape;764;p134"/>
          <p:cNvSpPr txBox="1"/>
          <p:nvPr/>
        </p:nvSpPr>
        <p:spPr>
          <a:xfrm>
            <a:off x="1504300" y="3576000"/>
            <a:ext cx="9594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</a:t>
            </a: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34"/>
          <p:cNvSpPr/>
          <p:nvPr/>
        </p:nvSpPr>
        <p:spPr>
          <a:xfrm>
            <a:off x="6058050" y="2660800"/>
            <a:ext cx="114900" cy="1105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34"/>
          <p:cNvSpPr txBox="1"/>
          <p:nvPr/>
        </p:nvSpPr>
        <p:spPr>
          <a:xfrm>
            <a:off x="6223025" y="2995675"/>
            <a:ext cx="159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Ciencia Ficción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7" name="Google Shape;767;p134"/>
          <p:cNvSpPr/>
          <p:nvPr/>
        </p:nvSpPr>
        <p:spPr>
          <a:xfrm>
            <a:off x="6058050" y="3947150"/>
            <a:ext cx="114900" cy="721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34"/>
          <p:cNvSpPr txBox="1"/>
          <p:nvPr/>
        </p:nvSpPr>
        <p:spPr>
          <a:xfrm>
            <a:off x="6322150" y="4005350"/>
            <a:ext cx="159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Románticas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9" name="Google Shape;769;p13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Ejemplo 1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0" name="Google Shape;770;p134"/>
          <p:cNvSpPr txBox="1"/>
          <p:nvPr/>
        </p:nvSpPr>
        <p:spPr>
          <a:xfrm>
            <a:off x="899775" y="1159050"/>
            <a:ext cx="69972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Tenemos un dataset de 7 usuarios y 5 peliculas. Cada usuario puso un valor entre 0 a 5 a cada película.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Ejemplo 1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6" name="Google Shape;776;p135"/>
          <p:cNvSpPr txBox="1"/>
          <p:nvPr/>
        </p:nvSpPr>
        <p:spPr>
          <a:xfrm>
            <a:off x="899775" y="1098800"/>
            <a:ext cx="7155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Buscamos una matriz B 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más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con menos columnas que M. Proponemos usar un valor de r =2 es decir que B será de 7 x 2. Veamos como quedaría: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7" name="Google Shape;777;p135"/>
          <p:cNvSpPr txBox="1"/>
          <p:nvPr/>
        </p:nvSpPr>
        <p:spPr>
          <a:xfrm>
            <a:off x="6349913" y="35744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8" name="Google Shape;778;p135"/>
          <p:cNvGrpSpPr/>
          <p:nvPr/>
        </p:nvGrpSpPr>
        <p:grpSpPr>
          <a:xfrm>
            <a:off x="5193538" y="1917200"/>
            <a:ext cx="3306412" cy="1762325"/>
            <a:chOff x="5193538" y="1937325"/>
            <a:chExt cx="3306412" cy="1762325"/>
          </a:xfrm>
        </p:grpSpPr>
        <p:sp>
          <p:nvSpPr>
            <p:cNvPr id="779" name="Google Shape;779;p135"/>
            <p:cNvSpPr txBox="1"/>
            <p:nvPr/>
          </p:nvSpPr>
          <p:spPr>
            <a:xfrm>
              <a:off x="7571507" y="3182150"/>
              <a:ext cx="4860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0" name="Google Shape;780;p135"/>
            <p:cNvPicPr preferRelativeResize="0"/>
            <p:nvPr/>
          </p:nvPicPr>
          <p:blipFill rotWithShape="1">
            <a:blip r:embed="rId3">
              <a:alphaModFix/>
            </a:blip>
            <a:srcRect b="61568" l="0" r="0" t="0"/>
            <a:stretch/>
          </p:blipFill>
          <p:spPr>
            <a:xfrm>
              <a:off x="5193538" y="2071725"/>
              <a:ext cx="3230150" cy="1447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1" name="Google Shape;781;p135"/>
            <p:cNvSpPr/>
            <p:nvPr/>
          </p:nvSpPr>
          <p:spPr>
            <a:xfrm>
              <a:off x="7457438" y="3226300"/>
              <a:ext cx="254400" cy="237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35"/>
            <p:cNvSpPr txBox="1"/>
            <p:nvPr/>
          </p:nvSpPr>
          <p:spPr>
            <a:xfrm>
              <a:off x="7430750" y="3086350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35"/>
            <p:cNvSpPr/>
            <p:nvPr/>
          </p:nvSpPr>
          <p:spPr>
            <a:xfrm>
              <a:off x="7457450" y="1937325"/>
              <a:ext cx="254400" cy="99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35"/>
            <p:cNvSpPr/>
            <p:nvPr/>
          </p:nvSpPr>
          <p:spPr>
            <a:xfrm>
              <a:off x="7750200" y="3226300"/>
              <a:ext cx="254400" cy="237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35"/>
            <p:cNvSpPr txBox="1"/>
            <p:nvPr/>
          </p:nvSpPr>
          <p:spPr>
            <a:xfrm>
              <a:off x="7723513" y="3086350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35"/>
            <p:cNvSpPr/>
            <p:nvPr/>
          </p:nvSpPr>
          <p:spPr>
            <a:xfrm>
              <a:off x="7738550" y="2698813"/>
              <a:ext cx="761400" cy="19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35"/>
            <p:cNvSpPr txBox="1"/>
            <p:nvPr/>
          </p:nvSpPr>
          <p:spPr>
            <a:xfrm>
              <a:off x="8043000" y="2857125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35"/>
            <p:cNvSpPr txBox="1"/>
            <p:nvPr/>
          </p:nvSpPr>
          <p:spPr>
            <a:xfrm>
              <a:off x="7354550" y="2857125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35"/>
            <p:cNvSpPr/>
            <p:nvPr/>
          </p:nvSpPr>
          <p:spPr>
            <a:xfrm>
              <a:off x="5412200" y="2892031"/>
              <a:ext cx="254525" cy="41950"/>
            </a:xfrm>
            <a:custGeom>
              <a:rect b="b" l="l" r="r" t="t"/>
              <a:pathLst>
                <a:path extrusionOk="0" h="1678" w="10181">
                  <a:moveTo>
                    <a:pt x="0" y="1678"/>
                  </a:moveTo>
                  <a:cubicBezTo>
                    <a:pt x="631" y="1402"/>
                    <a:pt x="2565" y="60"/>
                    <a:pt x="3788" y="20"/>
                  </a:cubicBezTo>
                  <a:cubicBezTo>
                    <a:pt x="5011" y="-19"/>
                    <a:pt x="6275" y="1362"/>
                    <a:pt x="7340" y="1441"/>
                  </a:cubicBezTo>
                  <a:cubicBezTo>
                    <a:pt x="8406" y="1520"/>
                    <a:pt x="9708" y="652"/>
                    <a:pt x="10181" y="494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135"/>
          <p:cNvSpPr txBox="1"/>
          <p:nvPr/>
        </p:nvSpPr>
        <p:spPr>
          <a:xfrm>
            <a:off x="6692525" y="3774950"/>
            <a:ext cx="9594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</a:t>
            </a: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35"/>
          <p:cNvSpPr/>
          <p:nvPr/>
        </p:nvSpPr>
        <p:spPr>
          <a:xfrm>
            <a:off x="6127450" y="1995100"/>
            <a:ext cx="1590000" cy="166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p135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681588" y="2051613"/>
            <a:ext cx="3230150" cy="1447372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35"/>
          <p:cNvSpPr txBox="1"/>
          <p:nvPr/>
        </p:nvSpPr>
        <p:spPr>
          <a:xfrm>
            <a:off x="5112700" y="4291125"/>
            <a:ext cx="3619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Esta vez usaremos solo los 2 valores singulares más grandes de SIgma.</a:t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94" name="Google Shape;794;p135"/>
          <p:cNvCxnSpPr/>
          <p:nvPr/>
        </p:nvCxnSpPr>
        <p:spPr>
          <a:xfrm>
            <a:off x="4216150" y="2566350"/>
            <a:ext cx="668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Ejemplo 1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00" name="Google Shape;800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971" y="1632748"/>
            <a:ext cx="2080479" cy="18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7863" y="2309375"/>
            <a:ext cx="1666500" cy="52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36"/>
          <p:cNvPicPr preferRelativeResize="0"/>
          <p:nvPr/>
        </p:nvPicPr>
        <p:blipFill rotWithShape="1">
          <a:blip r:embed="rId5">
            <a:alphaModFix/>
          </a:blip>
          <a:srcRect b="0" l="7484" r="0" t="0"/>
          <a:stretch/>
        </p:blipFill>
        <p:spPr>
          <a:xfrm>
            <a:off x="4804750" y="2335400"/>
            <a:ext cx="3504939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36"/>
          <p:cNvSpPr txBox="1"/>
          <p:nvPr/>
        </p:nvSpPr>
        <p:spPr>
          <a:xfrm>
            <a:off x="4537175" y="2389475"/>
            <a:ext cx="4194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36"/>
          <p:cNvSpPr txBox="1"/>
          <p:nvPr/>
        </p:nvSpPr>
        <p:spPr>
          <a:xfrm>
            <a:off x="4669175" y="247977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36"/>
          <p:cNvSpPr txBox="1"/>
          <p:nvPr/>
        </p:nvSpPr>
        <p:spPr>
          <a:xfrm>
            <a:off x="2811800" y="251082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36"/>
          <p:cNvSpPr txBox="1"/>
          <p:nvPr/>
        </p:nvSpPr>
        <p:spPr>
          <a:xfrm>
            <a:off x="739325" y="251082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Ejemplo 1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12" name="Google Shape;812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971" y="1632748"/>
            <a:ext cx="2080479" cy="18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7863" y="2309375"/>
            <a:ext cx="1666500" cy="52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37"/>
          <p:cNvPicPr preferRelativeResize="0"/>
          <p:nvPr/>
        </p:nvPicPr>
        <p:blipFill rotWithShape="1">
          <a:blip r:embed="rId5">
            <a:alphaModFix/>
          </a:blip>
          <a:srcRect b="0" l="7484" r="0" t="0"/>
          <a:stretch/>
        </p:blipFill>
        <p:spPr>
          <a:xfrm>
            <a:off x="4804750" y="2335400"/>
            <a:ext cx="3504939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7"/>
          <p:cNvSpPr txBox="1"/>
          <p:nvPr/>
        </p:nvSpPr>
        <p:spPr>
          <a:xfrm>
            <a:off x="4537175" y="2389475"/>
            <a:ext cx="4194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37"/>
          <p:cNvSpPr txBox="1"/>
          <p:nvPr/>
        </p:nvSpPr>
        <p:spPr>
          <a:xfrm rot="-5401347">
            <a:off x="5027502" y="1593852"/>
            <a:ext cx="765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Matrix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7" name="Google Shape;817;p137"/>
          <p:cNvSpPr txBox="1"/>
          <p:nvPr/>
        </p:nvSpPr>
        <p:spPr>
          <a:xfrm rot="-5401152">
            <a:off x="5547309" y="1538865"/>
            <a:ext cx="894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Alien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8" name="Google Shape;818;p137"/>
          <p:cNvSpPr txBox="1"/>
          <p:nvPr/>
        </p:nvSpPr>
        <p:spPr>
          <a:xfrm rot="-5401133">
            <a:off x="6126105" y="1537015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Avatar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9" name="Google Shape;819;p137"/>
          <p:cNvSpPr txBox="1"/>
          <p:nvPr/>
        </p:nvSpPr>
        <p:spPr>
          <a:xfrm rot="-5401133">
            <a:off x="6795330" y="1538865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Titanic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0" name="Google Shape;820;p137"/>
          <p:cNvSpPr txBox="1"/>
          <p:nvPr/>
        </p:nvSpPr>
        <p:spPr>
          <a:xfrm rot="-5401133">
            <a:off x="7449405" y="1538865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Amelie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1" name="Google Shape;821;p137"/>
          <p:cNvSpPr/>
          <p:nvPr/>
        </p:nvSpPr>
        <p:spPr>
          <a:xfrm>
            <a:off x="1309650" y="1533125"/>
            <a:ext cx="588000" cy="113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7"/>
          <p:cNvSpPr/>
          <p:nvPr/>
        </p:nvSpPr>
        <p:spPr>
          <a:xfrm>
            <a:off x="2014500" y="1533125"/>
            <a:ext cx="543000" cy="113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37"/>
          <p:cNvSpPr/>
          <p:nvPr/>
        </p:nvSpPr>
        <p:spPr>
          <a:xfrm>
            <a:off x="2014500" y="2723750"/>
            <a:ext cx="543000" cy="7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37"/>
          <p:cNvSpPr/>
          <p:nvPr/>
        </p:nvSpPr>
        <p:spPr>
          <a:xfrm>
            <a:off x="1309650" y="2723750"/>
            <a:ext cx="588000" cy="7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37"/>
          <p:cNvSpPr/>
          <p:nvPr/>
        </p:nvSpPr>
        <p:spPr>
          <a:xfrm rot="-5400000">
            <a:off x="5937300" y="549325"/>
            <a:ext cx="114900" cy="1678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37"/>
          <p:cNvSpPr/>
          <p:nvPr/>
        </p:nvSpPr>
        <p:spPr>
          <a:xfrm rot="-5400000">
            <a:off x="7588325" y="785875"/>
            <a:ext cx="114900" cy="1205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37"/>
          <p:cNvSpPr txBox="1"/>
          <p:nvPr/>
        </p:nvSpPr>
        <p:spPr>
          <a:xfrm>
            <a:off x="5195850" y="883650"/>
            <a:ext cx="159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Ciencia Ficción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8" name="Google Shape;828;p137"/>
          <p:cNvSpPr txBox="1"/>
          <p:nvPr/>
        </p:nvSpPr>
        <p:spPr>
          <a:xfrm>
            <a:off x="7042925" y="878200"/>
            <a:ext cx="120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Románticas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9" name="Google Shape;829;p137"/>
          <p:cNvSpPr txBox="1"/>
          <p:nvPr/>
        </p:nvSpPr>
        <p:spPr>
          <a:xfrm>
            <a:off x="4669175" y="247977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37"/>
          <p:cNvSpPr txBox="1"/>
          <p:nvPr/>
        </p:nvSpPr>
        <p:spPr>
          <a:xfrm>
            <a:off x="2811800" y="251082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37"/>
          <p:cNvSpPr txBox="1"/>
          <p:nvPr/>
        </p:nvSpPr>
        <p:spPr>
          <a:xfrm>
            <a:off x="739325" y="251082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37"/>
          <p:cNvSpPr txBox="1"/>
          <p:nvPr/>
        </p:nvSpPr>
        <p:spPr>
          <a:xfrm>
            <a:off x="1385850" y="357987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3" name="Google Shape;833;p137"/>
          <p:cNvSpPr txBox="1"/>
          <p:nvPr/>
        </p:nvSpPr>
        <p:spPr>
          <a:xfrm>
            <a:off x="2122575" y="3570350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4" name="Google Shape;834;p137"/>
          <p:cNvSpPr txBox="1"/>
          <p:nvPr/>
        </p:nvSpPr>
        <p:spPr>
          <a:xfrm>
            <a:off x="646950" y="3579875"/>
            <a:ext cx="120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Pesos: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3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Ejemplo 1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40" name="Google Shape;84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971" y="1632748"/>
            <a:ext cx="2080479" cy="18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7863" y="2309375"/>
            <a:ext cx="1666500" cy="52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38"/>
          <p:cNvPicPr preferRelativeResize="0"/>
          <p:nvPr/>
        </p:nvPicPr>
        <p:blipFill rotWithShape="1">
          <a:blip r:embed="rId5">
            <a:alphaModFix/>
          </a:blip>
          <a:srcRect b="0" l="7484" r="0" t="0"/>
          <a:stretch/>
        </p:blipFill>
        <p:spPr>
          <a:xfrm>
            <a:off x="4804750" y="2335400"/>
            <a:ext cx="3504939" cy="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38"/>
          <p:cNvSpPr txBox="1"/>
          <p:nvPr/>
        </p:nvSpPr>
        <p:spPr>
          <a:xfrm>
            <a:off x="4537175" y="2389475"/>
            <a:ext cx="4194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38"/>
          <p:cNvSpPr txBox="1"/>
          <p:nvPr/>
        </p:nvSpPr>
        <p:spPr>
          <a:xfrm rot="-5401347">
            <a:off x="5027502" y="1593852"/>
            <a:ext cx="765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Matrix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5" name="Google Shape;845;p138"/>
          <p:cNvSpPr txBox="1"/>
          <p:nvPr/>
        </p:nvSpPr>
        <p:spPr>
          <a:xfrm rot="-5401152">
            <a:off x="5547309" y="1538865"/>
            <a:ext cx="894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Alien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6" name="Google Shape;846;p138"/>
          <p:cNvSpPr txBox="1"/>
          <p:nvPr/>
        </p:nvSpPr>
        <p:spPr>
          <a:xfrm rot="-5401133">
            <a:off x="6126105" y="1537015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Avatar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7" name="Google Shape;847;p138"/>
          <p:cNvSpPr txBox="1"/>
          <p:nvPr/>
        </p:nvSpPr>
        <p:spPr>
          <a:xfrm rot="-5401133">
            <a:off x="6795330" y="1538865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Titanic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8" name="Google Shape;848;p138"/>
          <p:cNvSpPr txBox="1"/>
          <p:nvPr/>
        </p:nvSpPr>
        <p:spPr>
          <a:xfrm rot="-5401133">
            <a:off x="7449405" y="1538865"/>
            <a:ext cx="910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Amelie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9" name="Google Shape;849;p138"/>
          <p:cNvSpPr/>
          <p:nvPr/>
        </p:nvSpPr>
        <p:spPr>
          <a:xfrm>
            <a:off x="1309650" y="1533125"/>
            <a:ext cx="588000" cy="113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38"/>
          <p:cNvSpPr/>
          <p:nvPr/>
        </p:nvSpPr>
        <p:spPr>
          <a:xfrm>
            <a:off x="2014500" y="1533125"/>
            <a:ext cx="543000" cy="113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8"/>
          <p:cNvSpPr/>
          <p:nvPr/>
        </p:nvSpPr>
        <p:spPr>
          <a:xfrm>
            <a:off x="2014500" y="2723750"/>
            <a:ext cx="543000" cy="7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38"/>
          <p:cNvSpPr/>
          <p:nvPr/>
        </p:nvSpPr>
        <p:spPr>
          <a:xfrm>
            <a:off x="1309650" y="2723750"/>
            <a:ext cx="588000" cy="7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8"/>
          <p:cNvSpPr txBox="1"/>
          <p:nvPr/>
        </p:nvSpPr>
        <p:spPr>
          <a:xfrm>
            <a:off x="1086100" y="3998600"/>
            <a:ext cx="7712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Ahora cada Usuario estará identificado por dos features X y Z. Notemos que los primeros 4 usuarios tienen un valor alto de X y bajo de Z. En los otros 3, se da al revés.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Los features encontrados corresponden a los géneros.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4" name="Google Shape;854;p138"/>
          <p:cNvSpPr/>
          <p:nvPr/>
        </p:nvSpPr>
        <p:spPr>
          <a:xfrm rot="-5400000">
            <a:off x="5937300" y="549325"/>
            <a:ext cx="114900" cy="1678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38"/>
          <p:cNvSpPr/>
          <p:nvPr/>
        </p:nvSpPr>
        <p:spPr>
          <a:xfrm rot="-5400000">
            <a:off x="7588325" y="785875"/>
            <a:ext cx="114900" cy="1205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38"/>
          <p:cNvSpPr txBox="1"/>
          <p:nvPr/>
        </p:nvSpPr>
        <p:spPr>
          <a:xfrm>
            <a:off x="5195850" y="883650"/>
            <a:ext cx="159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Ciencia Ficción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7" name="Google Shape;857;p138"/>
          <p:cNvSpPr txBox="1"/>
          <p:nvPr/>
        </p:nvSpPr>
        <p:spPr>
          <a:xfrm>
            <a:off x="7042925" y="878200"/>
            <a:ext cx="120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Románticas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8" name="Google Shape;858;p138"/>
          <p:cNvSpPr txBox="1"/>
          <p:nvPr/>
        </p:nvSpPr>
        <p:spPr>
          <a:xfrm>
            <a:off x="4669175" y="247977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138"/>
          <p:cNvSpPr txBox="1"/>
          <p:nvPr/>
        </p:nvSpPr>
        <p:spPr>
          <a:xfrm>
            <a:off x="2811800" y="251082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38"/>
          <p:cNvSpPr txBox="1"/>
          <p:nvPr/>
        </p:nvSpPr>
        <p:spPr>
          <a:xfrm>
            <a:off x="739325" y="251082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138"/>
          <p:cNvSpPr txBox="1"/>
          <p:nvPr/>
        </p:nvSpPr>
        <p:spPr>
          <a:xfrm>
            <a:off x="1385850" y="3579875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2" name="Google Shape;862;p138"/>
          <p:cNvSpPr txBox="1"/>
          <p:nvPr/>
        </p:nvSpPr>
        <p:spPr>
          <a:xfrm>
            <a:off x="2122575" y="3570350"/>
            <a:ext cx="307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3" name="Google Shape;863;p138"/>
          <p:cNvSpPr txBox="1"/>
          <p:nvPr/>
        </p:nvSpPr>
        <p:spPr>
          <a:xfrm>
            <a:off x="646950" y="3579875"/>
            <a:ext cx="120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Pesos: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3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Ejemplo 1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9" name="Google Shape;869;p139"/>
          <p:cNvSpPr txBox="1"/>
          <p:nvPr/>
        </p:nvSpPr>
        <p:spPr>
          <a:xfrm>
            <a:off x="899775" y="1046800"/>
            <a:ext cx="38016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Pasamos de identificar a cada usuario con un puntaje al género de las películas en lugar de a las películas en sí, pasamos de 5 a 2 features.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Cuanta información perdemos por usar B en lugar de M?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870" name="Google Shape;870;p139"/>
          <p:cNvGrpSpPr/>
          <p:nvPr/>
        </p:nvGrpSpPr>
        <p:grpSpPr>
          <a:xfrm>
            <a:off x="5410163" y="928075"/>
            <a:ext cx="3306412" cy="1762325"/>
            <a:chOff x="5193538" y="1937325"/>
            <a:chExt cx="3306412" cy="1762325"/>
          </a:xfrm>
        </p:grpSpPr>
        <p:sp>
          <p:nvSpPr>
            <p:cNvPr id="871" name="Google Shape;871;p139"/>
            <p:cNvSpPr txBox="1"/>
            <p:nvPr/>
          </p:nvSpPr>
          <p:spPr>
            <a:xfrm>
              <a:off x="7571507" y="3182150"/>
              <a:ext cx="4860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2" name="Google Shape;872;p139"/>
            <p:cNvPicPr preferRelativeResize="0"/>
            <p:nvPr/>
          </p:nvPicPr>
          <p:blipFill rotWithShape="1">
            <a:blip r:embed="rId3">
              <a:alphaModFix/>
            </a:blip>
            <a:srcRect b="61568" l="0" r="0" t="0"/>
            <a:stretch/>
          </p:blipFill>
          <p:spPr>
            <a:xfrm>
              <a:off x="5193538" y="2071725"/>
              <a:ext cx="3230150" cy="1447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p139"/>
            <p:cNvSpPr/>
            <p:nvPr/>
          </p:nvSpPr>
          <p:spPr>
            <a:xfrm>
              <a:off x="7457438" y="3226300"/>
              <a:ext cx="254400" cy="237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39"/>
            <p:cNvSpPr txBox="1"/>
            <p:nvPr/>
          </p:nvSpPr>
          <p:spPr>
            <a:xfrm>
              <a:off x="7430750" y="3086350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39"/>
            <p:cNvSpPr/>
            <p:nvPr/>
          </p:nvSpPr>
          <p:spPr>
            <a:xfrm>
              <a:off x="7457450" y="1937325"/>
              <a:ext cx="254400" cy="99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39"/>
            <p:cNvSpPr/>
            <p:nvPr/>
          </p:nvSpPr>
          <p:spPr>
            <a:xfrm>
              <a:off x="7750200" y="3226300"/>
              <a:ext cx="254400" cy="237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39"/>
            <p:cNvSpPr txBox="1"/>
            <p:nvPr/>
          </p:nvSpPr>
          <p:spPr>
            <a:xfrm>
              <a:off x="7723513" y="3086350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39"/>
            <p:cNvSpPr/>
            <p:nvPr/>
          </p:nvSpPr>
          <p:spPr>
            <a:xfrm>
              <a:off x="7738550" y="2698813"/>
              <a:ext cx="761400" cy="19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39"/>
            <p:cNvSpPr txBox="1"/>
            <p:nvPr/>
          </p:nvSpPr>
          <p:spPr>
            <a:xfrm>
              <a:off x="8043000" y="2857125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39"/>
            <p:cNvSpPr txBox="1"/>
            <p:nvPr/>
          </p:nvSpPr>
          <p:spPr>
            <a:xfrm>
              <a:off x="7354550" y="2857125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39"/>
            <p:cNvSpPr/>
            <p:nvPr/>
          </p:nvSpPr>
          <p:spPr>
            <a:xfrm>
              <a:off x="5412200" y="2892031"/>
              <a:ext cx="254525" cy="41950"/>
            </a:xfrm>
            <a:custGeom>
              <a:rect b="b" l="l" r="r" t="t"/>
              <a:pathLst>
                <a:path extrusionOk="0" h="1678" w="10181">
                  <a:moveTo>
                    <a:pt x="0" y="1678"/>
                  </a:moveTo>
                  <a:cubicBezTo>
                    <a:pt x="631" y="1402"/>
                    <a:pt x="2565" y="60"/>
                    <a:pt x="3788" y="20"/>
                  </a:cubicBezTo>
                  <a:cubicBezTo>
                    <a:pt x="5011" y="-19"/>
                    <a:pt x="6275" y="1362"/>
                    <a:pt x="7340" y="1441"/>
                  </a:cubicBezTo>
                  <a:cubicBezTo>
                    <a:pt x="8406" y="1520"/>
                    <a:pt x="9708" y="652"/>
                    <a:pt x="10181" y="494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Ejemplo 1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7" name="Google Shape;887;p140"/>
          <p:cNvSpPr txBox="1"/>
          <p:nvPr/>
        </p:nvSpPr>
        <p:spPr>
          <a:xfrm>
            <a:off x="899775" y="1046800"/>
            <a:ext cx="38016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Pasamos de identificar a cada usuario con un puntaje al género de las películas en lugar de a las películas en sí, pasamos de 5 a 2 features.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Cuanta información perdemos por usar B en lugar de M?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888" name="Google Shape;888;p140"/>
          <p:cNvGrpSpPr/>
          <p:nvPr/>
        </p:nvGrpSpPr>
        <p:grpSpPr>
          <a:xfrm>
            <a:off x="5410163" y="928075"/>
            <a:ext cx="3306412" cy="1762325"/>
            <a:chOff x="5193538" y="1937325"/>
            <a:chExt cx="3306412" cy="1762325"/>
          </a:xfrm>
        </p:grpSpPr>
        <p:sp>
          <p:nvSpPr>
            <p:cNvPr id="889" name="Google Shape;889;p140"/>
            <p:cNvSpPr txBox="1"/>
            <p:nvPr/>
          </p:nvSpPr>
          <p:spPr>
            <a:xfrm>
              <a:off x="7571507" y="3182150"/>
              <a:ext cx="4860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0" name="Google Shape;890;p140"/>
            <p:cNvPicPr preferRelativeResize="0"/>
            <p:nvPr/>
          </p:nvPicPr>
          <p:blipFill rotWithShape="1">
            <a:blip r:embed="rId3">
              <a:alphaModFix/>
            </a:blip>
            <a:srcRect b="61568" l="0" r="0" t="0"/>
            <a:stretch/>
          </p:blipFill>
          <p:spPr>
            <a:xfrm>
              <a:off x="5193538" y="2071725"/>
              <a:ext cx="3230150" cy="1447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1" name="Google Shape;891;p140"/>
            <p:cNvSpPr/>
            <p:nvPr/>
          </p:nvSpPr>
          <p:spPr>
            <a:xfrm>
              <a:off x="7457438" y="3226300"/>
              <a:ext cx="254400" cy="237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40"/>
            <p:cNvSpPr txBox="1"/>
            <p:nvPr/>
          </p:nvSpPr>
          <p:spPr>
            <a:xfrm>
              <a:off x="7430750" y="3086350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40"/>
            <p:cNvSpPr/>
            <p:nvPr/>
          </p:nvSpPr>
          <p:spPr>
            <a:xfrm>
              <a:off x="7457450" y="1937325"/>
              <a:ext cx="254400" cy="99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40"/>
            <p:cNvSpPr/>
            <p:nvPr/>
          </p:nvSpPr>
          <p:spPr>
            <a:xfrm>
              <a:off x="7750200" y="3226300"/>
              <a:ext cx="254400" cy="237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40"/>
            <p:cNvSpPr txBox="1"/>
            <p:nvPr/>
          </p:nvSpPr>
          <p:spPr>
            <a:xfrm>
              <a:off x="7723513" y="3086350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40"/>
            <p:cNvSpPr/>
            <p:nvPr/>
          </p:nvSpPr>
          <p:spPr>
            <a:xfrm>
              <a:off x="7738550" y="2698813"/>
              <a:ext cx="761400" cy="19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40"/>
            <p:cNvSpPr txBox="1"/>
            <p:nvPr/>
          </p:nvSpPr>
          <p:spPr>
            <a:xfrm>
              <a:off x="8043000" y="2857125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0"/>
            <p:cNvSpPr txBox="1"/>
            <p:nvPr/>
          </p:nvSpPr>
          <p:spPr>
            <a:xfrm>
              <a:off x="7354550" y="2857125"/>
              <a:ext cx="3078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0"/>
            <p:cNvSpPr/>
            <p:nvPr/>
          </p:nvSpPr>
          <p:spPr>
            <a:xfrm>
              <a:off x="5412200" y="2892031"/>
              <a:ext cx="254525" cy="41950"/>
            </a:xfrm>
            <a:custGeom>
              <a:rect b="b" l="l" r="r" t="t"/>
              <a:pathLst>
                <a:path extrusionOk="0" h="1678" w="10181">
                  <a:moveTo>
                    <a:pt x="0" y="1678"/>
                  </a:moveTo>
                  <a:cubicBezTo>
                    <a:pt x="631" y="1402"/>
                    <a:pt x="2565" y="60"/>
                    <a:pt x="3788" y="20"/>
                  </a:cubicBezTo>
                  <a:cubicBezTo>
                    <a:pt x="5011" y="-19"/>
                    <a:pt x="6275" y="1362"/>
                    <a:pt x="7340" y="1441"/>
                  </a:cubicBezTo>
                  <a:cubicBezTo>
                    <a:pt x="8406" y="1520"/>
                    <a:pt x="9708" y="652"/>
                    <a:pt x="10181" y="494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0" name="Google Shape;900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701" y="2863250"/>
            <a:ext cx="4178424" cy="18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40"/>
          <p:cNvPicPr preferRelativeResize="0"/>
          <p:nvPr/>
        </p:nvPicPr>
        <p:blipFill rotWithShape="1">
          <a:blip r:embed="rId5">
            <a:alphaModFix/>
          </a:blip>
          <a:srcRect b="0" l="21470" r="0" t="0"/>
          <a:stretch/>
        </p:blipFill>
        <p:spPr>
          <a:xfrm>
            <a:off x="1710050" y="2846775"/>
            <a:ext cx="1783463" cy="185215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40"/>
          <p:cNvSpPr txBox="1"/>
          <p:nvPr/>
        </p:nvSpPr>
        <p:spPr>
          <a:xfrm>
            <a:off x="961125" y="3410750"/>
            <a:ext cx="810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=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40"/>
          <p:cNvSpPr txBox="1"/>
          <p:nvPr/>
        </p:nvSpPr>
        <p:spPr>
          <a:xfrm>
            <a:off x="3790050" y="3437913"/>
            <a:ext cx="810600" cy="51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=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40"/>
          <p:cNvSpPr/>
          <p:nvPr/>
        </p:nvSpPr>
        <p:spPr>
          <a:xfrm>
            <a:off x="3864175" y="3514131"/>
            <a:ext cx="254525" cy="41950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40"/>
          <p:cNvSpPr txBox="1"/>
          <p:nvPr/>
        </p:nvSpPr>
        <p:spPr>
          <a:xfrm>
            <a:off x="5325375" y="4674250"/>
            <a:ext cx="21795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Estamos muy cerca!!</a:t>
            </a:r>
            <a:endParaRPr b="1" i="0" sz="1400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1" name="Google Shape;911;p141"/>
          <p:cNvSpPr txBox="1"/>
          <p:nvPr/>
        </p:nvSpPr>
        <p:spPr>
          <a:xfrm>
            <a:off x="1139900" y="987925"/>
            <a:ext cx="70596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Hiperparámetro </a:t>
            </a:r>
            <a:r>
              <a:rPr lang="es" sz="3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endParaRPr i="0" sz="36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Hiperparámetro r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7" name="Google Shape;917;p142"/>
          <p:cNvSpPr txBox="1"/>
          <p:nvPr/>
        </p:nvSpPr>
        <p:spPr>
          <a:xfrm>
            <a:off x="899775" y="1046800"/>
            <a:ext cx="4642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podríamos elegir el </a:t>
            </a:r>
            <a:r>
              <a:rPr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valor de r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3"/>
          <p:cNvSpPr/>
          <p:nvPr/>
        </p:nvSpPr>
        <p:spPr>
          <a:xfrm>
            <a:off x="1673100" y="3786725"/>
            <a:ext cx="4376400" cy="103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4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Hiperparámetro r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4" name="Google Shape;924;p143"/>
          <p:cNvSpPr txBox="1"/>
          <p:nvPr/>
        </p:nvSpPr>
        <p:spPr>
          <a:xfrm>
            <a:off x="899775" y="1046800"/>
            <a:ext cx="4642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podríamos elegir el </a:t>
            </a:r>
            <a:r>
              <a:rPr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valor de r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5" name="Google Shape;925;p143"/>
          <p:cNvSpPr txBox="1"/>
          <p:nvPr/>
        </p:nvSpPr>
        <p:spPr>
          <a:xfrm>
            <a:off x="1725275" y="1769250"/>
            <a:ext cx="3817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posibilidad es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mirar la distancia entre M y M moño. 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26" name="Google Shape;926;p143"/>
          <p:cNvCxnSpPr/>
          <p:nvPr/>
        </p:nvCxnSpPr>
        <p:spPr>
          <a:xfrm>
            <a:off x="1606675" y="1682150"/>
            <a:ext cx="0" cy="31593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7" name="Google Shape;92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302" y="2571800"/>
            <a:ext cx="3838834" cy="912102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43"/>
          <p:cNvSpPr txBox="1"/>
          <p:nvPr/>
        </p:nvSpPr>
        <p:spPr>
          <a:xfrm>
            <a:off x="1824854" y="2717420"/>
            <a:ext cx="327900" cy="37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43"/>
          <p:cNvSpPr txBox="1"/>
          <p:nvPr/>
        </p:nvSpPr>
        <p:spPr>
          <a:xfrm>
            <a:off x="2370947" y="2717420"/>
            <a:ext cx="327900" cy="37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43"/>
          <p:cNvSpPr/>
          <p:nvPr/>
        </p:nvSpPr>
        <p:spPr>
          <a:xfrm>
            <a:off x="2443833" y="2767800"/>
            <a:ext cx="181985" cy="30254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43"/>
          <p:cNvSpPr/>
          <p:nvPr/>
        </p:nvSpPr>
        <p:spPr>
          <a:xfrm>
            <a:off x="4224138" y="2763170"/>
            <a:ext cx="1818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43"/>
          <p:cNvSpPr/>
          <p:nvPr/>
        </p:nvSpPr>
        <p:spPr>
          <a:xfrm>
            <a:off x="4959658" y="2763170"/>
            <a:ext cx="1818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43"/>
          <p:cNvSpPr/>
          <p:nvPr/>
        </p:nvSpPr>
        <p:spPr>
          <a:xfrm>
            <a:off x="4895568" y="2813550"/>
            <a:ext cx="181985" cy="30254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34" name="Google Shape;934;p143"/>
          <p:cNvSpPr txBox="1"/>
          <p:nvPr/>
        </p:nvSpPr>
        <p:spPr>
          <a:xfrm>
            <a:off x="4806952" y="2758591"/>
            <a:ext cx="27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43"/>
          <p:cNvSpPr txBox="1"/>
          <p:nvPr/>
        </p:nvSpPr>
        <p:spPr>
          <a:xfrm>
            <a:off x="4135541" y="2758591"/>
            <a:ext cx="27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43"/>
          <p:cNvSpPr txBox="1"/>
          <p:nvPr/>
        </p:nvSpPr>
        <p:spPr>
          <a:xfrm>
            <a:off x="1725300" y="3893350"/>
            <a:ext cx="4272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 método de SVD nos GARANTIZA que elegimos los mejores r vectores (combinaciones de features) para minimizar esta norma! 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8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44"/>
          <p:cNvSpPr/>
          <p:nvPr/>
        </p:nvSpPr>
        <p:spPr>
          <a:xfrm>
            <a:off x="1673100" y="3786725"/>
            <a:ext cx="4376400" cy="95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4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Hiperparámetro r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3" name="Google Shape;943;p144"/>
          <p:cNvSpPr txBox="1"/>
          <p:nvPr/>
        </p:nvSpPr>
        <p:spPr>
          <a:xfrm>
            <a:off x="899775" y="1046800"/>
            <a:ext cx="4642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podríamos elegir el </a:t>
            </a:r>
            <a:r>
              <a:rPr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valor de r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4" name="Google Shape;944;p144"/>
          <p:cNvSpPr txBox="1"/>
          <p:nvPr/>
        </p:nvSpPr>
        <p:spPr>
          <a:xfrm>
            <a:off x="1725275" y="1769250"/>
            <a:ext cx="3817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posibilidad es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mirar la distancia entre M y M moño. 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45" name="Google Shape;945;p144"/>
          <p:cNvCxnSpPr/>
          <p:nvPr/>
        </p:nvCxnSpPr>
        <p:spPr>
          <a:xfrm>
            <a:off x="1606675" y="1682150"/>
            <a:ext cx="0" cy="30624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6" name="Google Shape;946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302" y="2571800"/>
            <a:ext cx="3838834" cy="912102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44"/>
          <p:cNvSpPr txBox="1"/>
          <p:nvPr/>
        </p:nvSpPr>
        <p:spPr>
          <a:xfrm>
            <a:off x="1824854" y="2717420"/>
            <a:ext cx="327900" cy="37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44"/>
          <p:cNvSpPr txBox="1"/>
          <p:nvPr/>
        </p:nvSpPr>
        <p:spPr>
          <a:xfrm>
            <a:off x="2370947" y="2717420"/>
            <a:ext cx="327900" cy="37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44"/>
          <p:cNvSpPr/>
          <p:nvPr/>
        </p:nvSpPr>
        <p:spPr>
          <a:xfrm>
            <a:off x="2443833" y="2767800"/>
            <a:ext cx="181985" cy="30254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44"/>
          <p:cNvSpPr/>
          <p:nvPr/>
        </p:nvSpPr>
        <p:spPr>
          <a:xfrm>
            <a:off x="4224138" y="2763170"/>
            <a:ext cx="1818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44"/>
          <p:cNvSpPr/>
          <p:nvPr/>
        </p:nvSpPr>
        <p:spPr>
          <a:xfrm>
            <a:off x="4959658" y="2763170"/>
            <a:ext cx="1818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44"/>
          <p:cNvSpPr/>
          <p:nvPr/>
        </p:nvSpPr>
        <p:spPr>
          <a:xfrm>
            <a:off x="4895568" y="2813550"/>
            <a:ext cx="181985" cy="30254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53" name="Google Shape;953;p144"/>
          <p:cNvSpPr txBox="1"/>
          <p:nvPr/>
        </p:nvSpPr>
        <p:spPr>
          <a:xfrm>
            <a:off x="4806952" y="2758591"/>
            <a:ext cx="27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44"/>
          <p:cNvSpPr txBox="1"/>
          <p:nvPr/>
        </p:nvSpPr>
        <p:spPr>
          <a:xfrm>
            <a:off x="4135541" y="2758591"/>
            <a:ext cx="27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44"/>
          <p:cNvSpPr txBox="1"/>
          <p:nvPr/>
        </p:nvSpPr>
        <p:spPr>
          <a:xfrm>
            <a:off x="1725300" y="3893350"/>
            <a:ext cx="4272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 método de SVD nos GARANTIZA que elegimos los mejores r vectores (combinaciones de features) para minimizar esta norma! 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6" name="Google Shape;956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9625" y="276550"/>
            <a:ext cx="1549500" cy="459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Google Shape;957;p144"/>
          <p:cNvCxnSpPr>
            <a:stCxn id="944" idx="3"/>
          </p:cNvCxnSpPr>
          <p:nvPr/>
        </p:nvCxnSpPr>
        <p:spPr>
          <a:xfrm flipH="1" rot="10800000">
            <a:off x="5542475" y="1035150"/>
            <a:ext cx="1078200" cy="98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4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Hiperparámetro r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3" name="Google Shape;963;p145"/>
          <p:cNvSpPr txBox="1"/>
          <p:nvPr/>
        </p:nvSpPr>
        <p:spPr>
          <a:xfrm>
            <a:off x="899775" y="1046800"/>
            <a:ext cx="4642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podríamos elegir el </a:t>
            </a:r>
            <a:r>
              <a:rPr lang="es" sz="2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valor de r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4" name="Google Shape;964;p145"/>
          <p:cNvSpPr txBox="1"/>
          <p:nvPr/>
        </p:nvSpPr>
        <p:spPr>
          <a:xfrm>
            <a:off x="1725275" y="1769250"/>
            <a:ext cx="3817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posibilidad es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mirar la distancia entre M y M moño. 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65" name="Google Shape;965;p145"/>
          <p:cNvCxnSpPr/>
          <p:nvPr/>
        </p:nvCxnSpPr>
        <p:spPr>
          <a:xfrm>
            <a:off x="1606675" y="1682150"/>
            <a:ext cx="0" cy="31593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145"/>
          <p:cNvSpPr txBox="1"/>
          <p:nvPr/>
        </p:nvSpPr>
        <p:spPr>
          <a:xfrm>
            <a:off x="1725275" y="3008900"/>
            <a:ext cx="4098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Otra posibilidad es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tener algún criterio sobre el peso relativo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los valores singulares seleccionados respecto a la suma de todos. (Es más costoso, hay que calcular todos los valores singulares)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72" name="Google Shape;972;p146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3" name="Google Shape;973;p146"/>
          <p:cNvSpPr txBox="1"/>
          <p:nvPr/>
        </p:nvSpPr>
        <p:spPr>
          <a:xfrm>
            <a:off x="1139900" y="987925"/>
            <a:ext cx="70596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s" sz="4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lang="es" sz="4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 no hay algo un poco más visual?</a:t>
            </a:r>
            <a:endParaRPr i="0" sz="4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47"/>
          <p:cNvSpPr txBox="1"/>
          <p:nvPr>
            <p:ph type="title"/>
          </p:nvPr>
        </p:nvSpPr>
        <p:spPr>
          <a:xfrm>
            <a:off x="729450" y="587675"/>
            <a:ext cx="5970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Aprendizaje No Supervisado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Representación gráfica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SVD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Representación gráfica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4" name="Google Shape;984;p148"/>
          <p:cNvSpPr txBox="1"/>
          <p:nvPr/>
        </p:nvSpPr>
        <p:spPr>
          <a:xfrm>
            <a:off x="4280250" y="1319800"/>
            <a:ext cx="44076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espacio original tiene 2 coordenadas, 2 features. Esto sirve para definir la posición de todas las instancias del dataset (cada punto azul).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 nos da dos nuevos vectores, el 1er y 2do vector singular. Si usamos ambos como coordenadas, podemos definir perfecto la posición de cada punto.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Veamos 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qué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pasa si ahora sólo usamos el primer vector singular para definir los puntos.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85" name="Google Shape;985;p148"/>
          <p:cNvPicPr preferRelativeResize="0"/>
          <p:nvPr/>
        </p:nvPicPr>
        <p:blipFill rotWithShape="1">
          <a:blip r:embed="rId3">
            <a:alphaModFix/>
          </a:blip>
          <a:srcRect b="0" l="0" r="49551" t="31801"/>
          <a:stretch/>
        </p:blipFill>
        <p:spPr>
          <a:xfrm>
            <a:off x="1135950" y="1350375"/>
            <a:ext cx="3065824" cy="3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48"/>
          <p:cNvSpPr txBox="1"/>
          <p:nvPr/>
        </p:nvSpPr>
        <p:spPr>
          <a:xfrm>
            <a:off x="2256513" y="4329775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7" name="Google Shape;987;p148"/>
          <p:cNvSpPr txBox="1"/>
          <p:nvPr/>
        </p:nvSpPr>
        <p:spPr>
          <a:xfrm rot="-5400000">
            <a:off x="474538" y="2706450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4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Representación gráfica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93" name="Google Shape;993;p149"/>
          <p:cNvPicPr preferRelativeResize="0"/>
          <p:nvPr/>
        </p:nvPicPr>
        <p:blipFill rotWithShape="1">
          <a:blip r:embed="rId3">
            <a:alphaModFix/>
          </a:blip>
          <a:srcRect b="0" l="0" r="49551" t="31801"/>
          <a:stretch/>
        </p:blipFill>
        <p:spPr>
          <a:xfrm>
            <a:off x="1152125" y="1695250"/>
            <a:ext cx="3065824" cy="3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49"/>
          <p:cNvSpPr txBox="1"/>
          <p:nvPr/>
        </p:nvSpPr>
        <p:spPr>
          <a:xfrm>
            <a:off x="2272688" y="4502100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49"/>
          <p:cNvSpPr txBox="1"/>
          <p:nvPr/>
        </p:nvSpPr>
        <p:spPr>
          <a:xfrm rot="-5400000">
            <a:off x="490713" y="3051325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149"/>
          <p:cNvPicPr preferRelativeResize="0"/>
          <p:nvPr/>
        </p:nvPicPr>
        <p:blipFill rotWithShape="1">
          <a:blip r:embed="rId3">
            <a:alphaModFix/>
          </a:blip>
          <a:srcRect b="0" l="0" r="49551" t="31801"/>
          <a:stretch/>
        </p:blipFill>
        <p:spPr>
          <a:xfrm>
            <a:off x="5141950" y="1634475"/>
            <a:ext cx="3065824" cy="3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49"/>
          <p:cNvSpPr txBox="1"/>
          <p:nvPr/>
        </p:nvSpPr>
        <p:spPr>
          <a:xfrm>
            <a:off x="6262513" y="4441325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49"/>
          <p:cNvSpPr txBox="1"/>
          <p:nvPr/>
        </p:nvSpPr>
        <p:spPr>
          <a:xfrm rot="-5400000">
            <a:off x="4480538" y="2990550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49"/>
          <p:cNvSpPr/>
          <p:nvPr/>
        </p:nvSpPr>
        <p:spPr>
          <a:xfrm>
            <a:off x="5614950" y="1980250"/>
            <a:ext cx="2194800" cy="207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49"/>
          <p:cNvSpPr/>
          <p:nvPr/>
        </p:nvSpPr>
        <p:spPr>
          <a:xfrm>
            <a:off x="5417250" y="3647400"/>
            <a:ext cx="2194800" cy="33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49"/>
          <p:cNvSpPr/>
          <p:nvPr/>
        </p:nvSpPr>
        <p:spPr>
          <a:xfrm rot="-668573">
            <a:off x="5793024" y="388349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49"/>
          <p:cNvSpPr/>
          <p:nvPr/>
        </p:nvSpPr>
        <p:spPr>
          <a:xfrm rot="-668573">
            <a:off x="5723966" y="3939197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49"/>
          <p:cNvSpPr/>
          <p:nvPr/>
        </p:nvSpPr>
        <p:spPr>
          <a:xfrm rot="-668573">
            <a:off x="5877417" y="3806311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49"/>
          <p:cNvSpPr/>
          <p:nvPr/>
        </p:nvSpPr>
        <p:spPr>
          <a:xfrm rot="-668573">
            <a:off x="5984749" y="3710068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49"/>
          <p:cNvSpPr/>
          <p:nvPr/>
        </p:nvSpPr>
        <p:spPr>
          <a:xfrm rot="-668573">
            <a:off x="6019916" y="367890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49"/>
          <p:cNvSpPr/>
          <p:nvPr/>
        </p:nvSpPr>
        <p:spPr>
          <a:xfrm rot="-668573">
            <a:off x="6086766" y="362363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49"/>
          <p:cNvSpPr/>
          <p:nvPr/>
        </p:nvSpPr>
        <p:spPr>
          <a:xfrm rot="-668573">
            <a:off x="6326424" y="342629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49"/>
          <p:cNvSpPr/>
          <p:nvPr/>
        </p:nvSpPr>
        <p:spPr>
          <a:xfrm rot="-668573">
            <a:off x="6257366" y="3481997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49"/>
          <p:cNvSpPr/>
          <p:nvPr/>
        </p:nvSpPr>
        <p:spPr>
          <a:xfrm rot="-668573">
            <a:off x="6410817" y="3349111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49"/>
          <p:cNvSpPr/>
          <p:nvPr/>
        </p:nvSpPr>
        <p:spPr>
          <a:xfrm rot="-668573">
            <a:off x="6518149" y="3252868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49"/>
          <p:cNvSpPr/>
          <p:nvPr/>
        </p:nvSpPr>
        <p:spPr>
          <a:xfrm rot="-668573">
            <a:off x="6553316" y="322170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49"/>
          <p:cNvSpPr/>
          <p:nvPr/>
        </p:nvSpPr>
        <p:spPr>
          <a:xfrm rot="-668573">
            <a:off x="6620166" y="316643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49"/>
          <p:cNvSpPr/>
          <p:nvPr/>
        </p:nvSpPr>
        <p:spPr>
          <a:xfrm rot="-668573">
            <a:off x="6783624" y="304529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49"/>
          <p:cNvSpPr/>
          <p:nvPr/>
        </p:nvSpPr>
        <p:spPr>
          <a:xfrm rot="-668573">
            <a:off x="6714566" y="3100997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49"/>
          <p:cNvSpPr/>
          <p:nvPr/>
        </p:nvSpPr>
        <p:spPr>
          <a:xfrm rot="-668573">
            <a:off x="6868017" y="2968111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49"/>
          <p:cNvSpPr/>
          <p:nvPr/>
        </p:nvSpPr>
        <p:spPr>
          <a:xfrm rot="-668573">
            <a:off x="6975349" y="2871868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49"/>
          <p:cNvSpPr/>
          <p:nvPr/>
        </p:nvSpPr>
        <p:spPr>
          <a:xfrm rot="-668573">
            <a:off x="7010516" y="284070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49"/>
          <p:cNvSpPr/>
          <p:nvPr/>
        </p:nvSpPr>
        <p:spPr>
          <a:xfrm rot="-668573">
            <a:off x="7077366" y="278543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49"/>
          <p:cNvSpPr/>
          <p:nvPr/>
        </p:nvSpPr>
        <p:spPr>
          <a:xfrm rot="-668573">
            <a:off x="7198149" y="265316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49"/>
          <p:cNvSpPr/>
          <p:nvPr/>
        </p:nvSpPr>
        <p:spPr>
          <a:xfrm rot="-668573">
            <a:off x="7129091" y="2708872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49"/>
          <p:cNvSpPr/>
          <p:nvPr/>
        </p:nvSpPr>
        <p:spPr>
          <a:xfrm rot="-668573">
            <a:off x="7282542" y="2575986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49"/>
          <p:cNvSpPr/>
          <p:nvPr/>
        </p:nvSpPr>
        <p:spPr>
          <a:xfrm rot="-668573">
            <a:off x="7389874" y="2479743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49"/>
          <p:cNvSpPr/>
          <p:nvPr/>
        </p:nvSpPr>
        <p:spPr>
          <a:xfrm rot="-668573">
            <a:off x="7425041" y="244858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49"/>
          <p:cNvSpPr/>
          <p:nvPr/>
        </p:nvSpPr>
        <p:spPr>
          <a:xfrm rot="-668573">
            <a:off x="7491891" y="239330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49"/>
          <p:cNvSpPr txBox="1"/>
          <p:nvPr/>
        </p:nvSpPr>
        <p:spPr>
          <a:xfrm>
            <a:off x="2488831" y="1248245"/>
            <a:ext cx="392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49"/>
          <p:cNvSpPr txBox="1"/>
          <p:nvPr/>
        </p:nvSpPr>
        <p:spPr>
          <a:xfrm>
            <a:off x="6478681" y="1166145"/>
            <a:ext cx="392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49"/>
          <p:cNvSpPr txBox="1"/>
          <p:nvPr/>
        </p:nvSpPr>
        <p:spPr>
          <a:xfrm>
            <a:off x="7226013" y="1221350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5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5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Hands-on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training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42" name="Google Shape;1042;p1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3" name="Google Shape;1043;p152"/>
          <p:cNvSpPr txBox="1"/>
          <p:nvPr/>
        </p:nvSpPr>
        <p:spPr>
          <a:xfrm>
            <a:off x="2089675" y="1622125"/>
            <a:ext cx="70158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DS_Encuentro_38_SVD.ipynb</a:t>
            </a:r>
            <a:endParaRPr sz="2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53"/>
          <p:cNvSpPr txBox="1"/>
          <p:nvPr>
            <p:ph type="title"/>
          </p:nvPr>
        </p:nvSpPr>
        <p:spPr>
          <a:xfrm>
            <a:off x="729450" y="587675"/>
            <a:ext cx="6067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 en mi vida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no supervisado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5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Data Science en mi vida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4" name="Google Shape;1054;p154"/>
          <p:cNvSpPr txBox="1"/>
          <p:nvPr/>
        </p:nvSpPr>
        <p:spPr>
          <a:xfrm>
            <a:off x="899775" y="1044225"/>
            <a:ext cx="6884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10/15 minutos, tendrán que contar a sus compañeros y equipo docente lo siguiente: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a) En qué problemas estoy aplicando lo aprendido en DS y cómo lo estoy encarando.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b) Contar algún tema que me interese o que proyecto aplicar relacionado con lo que vimos.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60" name="Google Shape;1060;p155"/>
          <p:cNvSpPr txBox="1"/>
          <p:nvPr/>
        </p:nvSpPr>
        <p:spPr>
          <a:xfrm>
            <a:off x="885475" y="1705825"/>
            <a:ext cx="73104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Terminar de ver los videos de Reducción de Dimensionalidad. 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Completar los notebooks de hoy y atrasados.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están leyendo sobre PCA, pueden jugar con esta página: </a:t>
            </a:r>
            <a:r>
              <a:rPr lang="es" sz="1800" u="sng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http://setosa.io/ev/principal-component-analysis/</a:t>
            </a:r>
            <a:r>
              <a:rPr b="0"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 el relato “Data Science en mi vida”.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250" y="580725"/>
            <a:ext cx="6276275" cy="425104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1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Mapa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3" name="Google Shape;463;p110"/>
          <p:cNvSpPr/>
          <p:nvPr/>
        </p:nvSpPr>
        <p:spPr>
          <a:xfrm>
            <a:off x="4717150" y="460975"/>
            <a:ext cx="3607959" cy="3234079"/>
          </a:xfrm>
          <a:custGeom>
            <a:rect b="b" l="l" r="r" t="t"/>
            <a:pathLst>
              <a:path extrusionOk="0" h="138179" w="155549">
                <a:moveTo>
                  <a:pt x="12898" y="86451"/>
                </a:moveTo>
                <a:cubicBezTo>
                  <a:pt x="10420" y="71584"/>
                  <a:pt x="2457" y="57938"/>
                  <a:pt x="325" y="43017"/>
                </a:cubicBezTo>
                <a:cubicBezTo>
                  <a:pt x="-1834" y="27902"/>
                  <a:pt x="9771" y="9444"/>
                  <a:pt x="23947" y="3774"/>
                </a:cubicBezTo>
                <a:cubicBezTo>
                  <a:pt x="31669" y="685"/>
                  <a:pt x="40408" y="1187"/>
                  <a:pt x="48712" y="726"/>
                </a:cubicBezTo>
                <a:cubicBezTo>
                  <a:pt x="62295" y="-29"/>
                  <a:pt x="76281" y="-668"/>
                  <a:pt x="89479" y="2631"/>
                </a:cubicBezTo>
                <a:cubicBezTo>
                  <a:pt x="100636" y="5420"/>
                  <a:pt x="109776" y="13562"/>
                  <a:pt x="119197" y="20157"/>
                </a:cubicBezTo>
                <a:cubicBezTo>
                  <a:pt x="135888" y="31841"/>
                  <a:pt x="151662" y="49590"/>
                  <a:pt x="155011" y="69687"/>
                </a:cubicBezTo>
                <a:cubicBezTo>
                  <a:pt x="156349" y="77713"/>
                  <a:pt x="154767" y="85984"/>
                  <a:pt x="153868" y="94071"/>
                </a:cubicBezTo>
                <a:cubicBezTo>
                  <a:pt x="152649" y="105043"/>
                  <a:pt x="149897" y="118134"/>
                  <a:pt x="140914" y="124551"/>
                </a:cubicBezTo>
                <a:cubicBezTo>
                  <a:pt x="131043" y="131602"/>
                  <a:pt x="118633" y="135027"/>
                  <a:pt x="106624" y="136743"/>
                </a:cubicBezTo>
                <a:cubicBezTo>
                  <a:pt x="97820" y="138001"/>
                  <a:pt x="88758" y="138763"/>
                  <a:pt x="79954" y="137505"/>
                </a:cubicBezTo>
                <a:cubicBezTo>
                  <a:pt x="60357" y="134705"/>
                  <a:pt x="44422" y="118737"/>
                  <a:pt x="30424" y="104739"/>
                </a:cubicBezTo>
                <a:cubicBezTo>
                  <a:pt x="24262" y="98577"/>
                  <a:pt x="16414" y="93484"/>
                  <a:pt x="12517" y="85689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110"/>
          <p:cNvPicPr preferRelativeResize="0"/>
          <p:nvPr/>
        </p:nvPicPr>
        <p:blipFill rotWithShape="1">
          <a:blip r:embed="rId4">
            <a:alphaModFix/>
          </a:blip>
          <a:srcRect b="36429" l="19440" r="22802" t="31989"/>
          <a:stretch/>
        </p:blipFill>
        <p:spPr>
          <a:xfrm>
            <a:off x="7511575" y="1154025"/>
            <a:ext cx="1396650" cy="4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10"/>
          <p:cNvSpPr/>
          <p:nvPr/>
        </p:nvSpPr>
        <p:spPr>
          <a:xfrm>
            <a:off x="3099420" y="3175249"/>
            <a:ext cx="3517850" cy="1852850"/>
          </a:xfrm>
          <a:custGeom>
            <a:rect b="b" l="l" r="r" t="t"/>
            <a:pathLst>
              <a:path extrusionOk="0" h="74114" w="140714">
                <a:moveTo>
                  <a:pt x="62100" y="2956"/>
                </a:moveTo>
                <a:cubicBezTo>
                  <a:pt x="38274" y="8564"/>
                  <a:pt x="-9274" y="22787"/>
                  <a:pt x="1673" y="44680"/>
                </a:cubicBezTo>
                <a:cubicBezTo>
                  <a:pt x="5372" y="52078"/>
                  <a:pt x="13919" y="55818"/>
                  <a:pt x="20377" y="60986"/>
                </a:cubicBezTo>
                <a:cubicBezTo>
                  <a:pt x="40709" y="77255"/>
                  <a:pt x="73033" y="76298"/>
                  <a:pt x="98069" y="69138"/>
                </a:cubicBezTo>
                <a:cubicBezTo>
                  <a:pt x="101454" y="68170"/>
                  <a:pt x="105183" y="69423"/>
                  <a:pt x="108620" y="68659"/>
                </a:cubicBezTo>
                <a:cubicBezTo>
                  <a:pt x="111780" y="67957"/>
                  <a:pt x="113877" y="64831"/>
                  <a:pt x="116772" y="63383"/>
                </a:cubicBezTo>
                <a:cubicBezTo>
                  <a:pt x="125265" y="59135"/>
                  <a:pt x="135545" y="55092"/>
                  <a:pt x="139792" y="46598"/>
                </a:cubicBezTo>
                <a:cubicBezTo>
                  <a:pt x="143088" y="40007"/>
                  <a:pt x="136575" y="30878"/>
                  <a:pt x="130680" y="26456"/>
                </a:cubicBezTo>
                <a:cubicBezTo>
                  <a:pt x="125188" y="22335"/>
                  <a:pt x="117865" y="21356"/>
                  <a:pt x="111977" y="17823"/>
                </a:cubicBezTo>
                <a:cubicBezTo>
                  <a:pt x="96185" y="8346"/>
                  <a:pt x="71280" y="-8155"/>
                  <a:pt x="58264" y="4875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66" name="Google Shape;46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250" y="4117000"/>
            <a:ext cx="714900" cy="7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110"/>
          <p:cNvSpPr/>
          <p:nvPr/>
        </p:nvSpPr>
        <p:spPr>
          <a:xfrm>
            <a:off x="1509623" y="587475"/>
            <a:ext cx="3138350" cy="3165100"/>
          </a:xfrm>
          <a:custGeom>
            <a:rect b="b" l="l" r="r" t="t"/>
            <a:pathLst>
              <a:path extrusionOk="0" h="126604" w="125534">
                <a:moveTo>
                  <a:pt x="78214" y="0"/>
                </a:moveTo>
                <a:cubicBezTo>
                  <a:pt x="57630" y="5614"/>
                  <a:pt x="37672" y="16570"/>
                  <a:pt x="22582" y="31653"/>
                </a:cubicBezTo>
                <a:cubicBezTo>
                  <a:pt x="15864" y="38367"/>
                  <a:pt x="6447" y="43456"/>
                  <a:pt x="2920" y="52275"/>
                </a:cubicBezTo>
                <a:cubicBezTo>
                  <a:pt x="593" y="58094"/>
                  <a:pt x="2030" y="64796"/>
                  <a:pt x="1001" y="70978"/>
                </a:cubicBezTo>
                <a:cubicBezTo>
                  <a:pt x="107" y="76349"/>
                  <a:pt x="-1059" y="82753"/>
                  <a:pt x="1960" y="87284"/>
                </a:cubicBezTo>
                <a:cubicBezTo>
                  <a:pt x="11120" y="101029"/>
                  <a:pt x="20757" y="116345"/>
                  <a:pt x="35531" y="123732"/>
                </a:cubicBezTo>
                <a:cubicBezTo>
                  <a:pt x="42257" y="127095"/>
                  <a:pt x="51089" y="127483"/>
                  <a:pt x="58071" y="124691"/>
                </a:cubicBezTo>
                <a:cubicBezTo>
                  <a:pt x="59972" y="123931"/>
                  <a:pt x="60966" y="121615"/>
                  <a:pt x="62867" y="120855"/>
                </a:cubicBezTo>
                <a:cubicBezTo>
                  <a:pt x="70902" y="117642"/>
                  <a:pt x="80545" y="119449"/>
                  <a:pt x="88285" y="115579"/>
                </a:cubicBezTo>
                <a:cubicBezTo>
                  <a:pt x="99714" y="109865"/>
                  <a:pt x="109013" y="99834"/>
                  <a:pt x="116101" y="89202"/>
                </a:cubicBezTo>
                <a:cubicBezTo>
                  <a:pt x="118123" y="86169"/>
                  <a:pt x="121930" y="84106"/>
                  <a:pt x="122815" y="80570"/>
                </a:cubicBezTo>
                <a:cubicBezTo>
                  <a:pt x="126425" y="66147"/>
                  <a:pt x="122335" y="50837"/>
                  <a:pt x="122335" y="35969"/>
                </a:cubicBezTo>
                <a:cubicBezTo>
                  <a:pt x="122335" y="32292"/>
                  <a:pt x="120970" y="28353"/>
                  <a:pt x="122335" y="24939"/>
                </a:cubicBezTo>
                <a:cubicBezTo>
                  <a:pt x="124243" y="20168"/>
                  <a:pt x="127406" y="13226"/>
                  <a:pt x="123774" y="9592"/>
                </a:cubicBezTo>
                <a:cubicBezTo>
                  <a:pt x="111846" y="-2342"/>
                  <a:pt x="90770" y="960"/>
                  <a:pt x="73898" y="960"/>
                </a:cubicBezTo>
              </a:path>
            </a:pathLst>
          </a:custGeom>
          <a:noFill/>
          <a:ln cap="flat" cmpd="sng" w="28575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68" name="Google Shape;468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77587" y="1707049"/>
            <a:ext cx="1032040" cy="5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11"/>
          <p:cNvSpPr txBox="1"/>
          <p:nvPr>
            <p:ph type="title"/>
          </p:nvPr>
        </p:nvSpPr>
        <p:spPr>
          <a:xfrm>
            <a:off x="727650" y="526750"/>
            <a:ext cx="78087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Solo datos</a:t>
            </a:r>
            <a:endParaRPr/>
          </a:p>
        </p:txBody>
      </p:sp>
      <p:sp>
        <p:nvSpPr>
          <p:cNvPr id="475" name="Google Shape;475;p111"/>
          <p:cNvSpPr txBox="1"/>
          <p:nvPr/>
        </p:nvSpPr>
        <p:spPr>
          <a:xfrm>
            <a:off x="727650" y="1527600"/>
            <a:ext cx="7581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Llamamos </a:t>
            </a:r>
            <a:r>
              <a:rPr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Aprendizaje No Supervisado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 los métodos para trabajar con datos (instancias) que no tienen asociados una etiqueta (una clase o un valor).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76" name="Google Shape;476;p111"/>
          <p:cNvCxnSpPr/>
          <p:nvPr/>
        </p:nvCxnSpPr>
        <p:spPr>
          <a:xfrm>
            <a:off x="2248800" y="2344475"/>
            <a:ext cx="0" cy="1746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111"/>
          <p:cNvSpPr txBox="1"/>
          <p:nvPr/>
        </p:nvSpPr>
        <p:spPr>
          <a:xfrm>
            <a:off x="2393850" y="2611325"/>
            <a:ext cx="51660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Los objetivos principales en Aprendizaje No Supervisado son: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BDE"/>
              </a:buClr>
              <a:buSzPts val="1800"/>
              <a:buFont typeface="Rubik"/>
              <a:buChar char="-"/>
            </a:pPr>
            <a:r>
              <a:rPr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Clustering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9BDE"/>
              </a:buClr>
              <a:buSzPts val="1800"/>
              <a:buFont typeface="Rubik"/>
              <a:buChar char="-"/>
            </a:pPr>
            <a:r>
              <a:rPr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Reducción de </a:t>
            </a: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d</a:t>
            </a:r>
            <a:r>
              <a:rPr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imensionalidad</a:t>
            </a:r>
            <a:endParaRPr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8" name="Google Shape;478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4" name="Google Shape;484;p112"/>
          <p:cNvSpPr txBox="1"/>
          <p:nvPr/>
        </p:nvSpPr>
        <p:spPr>
          <a:xfrm>
            <a:off x="1139900" y="987925"/>
            <a:ext cx="76605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Rubik"/>
              <a:buChar char="-"/>
            </a:pPr>
            <a:r>
              <a:rPr lang="es" sz="36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Clustering</a:t>
            </a:r>
            <a:endParaRPr sz="36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ubik"/>
              <a:buChar char="-"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 de dimensionalidad</a:t>
            </a:r>
            <a:endParaRPr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3"/>
          <p:cNvSpPr txBox="1"/>
          <p:nvPr/>
        </p:nvSpPr>
        <p:spPr>
          <a:xfrm>
            <a:off x="899775" y="1159050"/>
            <a:ext cx="7329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Buscamos reducir la cantidad de features de un dataset, pero reteniendo la mayor cantidad de “información” posible.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90" name="Google Shape;490;p113"/>
          <p:cNvSpPr txBox="1"/>
          <p:nvPr/>
        </p:nvSpPr>
        <p:spPr>
          <a:xfrm>
            <a:off x="899775" y="299275"/>
            <a:ext cx="8083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No Supervisado </a:t>
            </a: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Reducción de la dimensionalidad</a:t>
            </a:r>
            <a:endParaRPr b="1" sz="2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91" name="Google Shape;49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825" y="2268975"/>
            <a:ext cx="5115789" cy="22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13"/>
          <p:cNvSpPr txBox="1"/>
          <p:nvPr/>
        </p:nvSpPr>
        <p:spPr>
          <a:xfrm>
            <a:off x="1738075" y="4527850"/>
            <a:ext cx="285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3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eatures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riginales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3" name="Google Shape;493;p113"/>
          <p:cNvSpPr txBox="1"/>
          <p:nvPr/>
        </p:nvSpPr>
        <p:spPr>
          <a:xfrm>
            <a:off x="4595875" y="4527850"/>
            <a:ext cx="285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eatures </a:t>
            </a:r>
            <a:r>
              <a:rPr i="0" lang="es" sz="1400" u="sng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nuevas</a:t>
            </a:r>
            <a:endParaRPr i="0" sz="1400" u="sng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4" name="Google Shape;494;p113"/>
          <p:cNvSpPr txBox="1"/>
          <p:nvPr/>
        </p:nvSpPr>
        <p:spPr>
          <a:xfrm>
            <a:off x="3243325" y="2021550"/>
            <a:ext cx="285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</a:t>
            </a:r>
            <a:endParaRPr b="1"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5" name="Google Shape;495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